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6" r:id="rId2"/>
    <p:sldId id="297" r:id="rId3"/>
    <p:sldId id="283" r:id="rId4"/>
    <p:sldId id="299" r:id="rId5"/>
    <p:sldId id="279" r:id="rId6"/>
    <p:sldId id="278" r:id="rId7"/>
    <p:sldId id="281" r:id="rId8"/>
    <p:sldId id="301" r:id="rId9"/>
    <p:sldId id="302" r:id="rId10"/>
    <p:sldId id="308" r:id="rId11"/>
    <p:sldId id="309" r:id="rId12"/>
    <p:sldId id="265" r:id="rId13"/>
    <p:sldId id="304" r:id="rId14"/>
    <p:sldId id="287" r:id="rId15"/>
    <p:sldId id="290" r:id="rId16"/>
    <p:sldId id="291" r:id="rId17"/>
    <p:sldId id="292" r:id="rId18"/>
    <p:sldId id="293" r:id="rId19"/>
    <p:sldId id="294" r:id="rId20"/>
    <p:sldId id="788" r:id="rId21"/>
    <p:sldId id="772" r:id="rId22"/>
    <p:sldId id="779" r:id="rId23"/>
    <p:sldId id="780" r:id="rId24"/>
    <p:sldId id="781" r:id="rId25"/>
    <p:sldId id="782" r:id="rId26"/>
    <p:sldId id="783" r:id="rId27"/>
    <p:sldId id="785" r:id="rId28"/>
    <p:sldId id="256" r:id="rId29"/>
    <p:sldId id="257" r:id="rId30"/>
    <p:sldId id="259" r:id="rId31"/>
    <p:sldId id="263" r:id="rId32"/>
    <p:sldId id="258" r:id="rId33"/>
    <p:sldId id="260" r:id="rId34"/>
    <p:sldId id="261" r:id="rId35"/>
    <p:sldId id="262" r:id="rId36"/>
  </p:sldIdLst>
  <p:sldSz cx="12192000" cy="6858000"/>
  <p:notesSz cx="7019925" cy="93059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7F"/>
    <a:srgbClr val="D24A16"/>
    <a:srgbClr val="009FE3"/>
    <a:srgbClr val="6BA4B8"/>
    <a:srgbClr val="126E9C"/>
    <a:srgbClr val="144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08" autoAdjust="0"/>
    <p:restoredTop sz="94660"/>
  </p:normalViewPr>
  <p:slideViewPr>
    <p:cSldViewPr snapToGrid="0">
      <p:cViewPr varScale="1">
        <p:scale>
          <a:sx n="87" d="100"/>
          <a:sy n="87" d="100"/>
        </p:scale>
        <p:origin x="54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26064EF5-B50D-45EA-95D6-0162E6F660BC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1650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993" y="4478476"/>
            <a:ext cx="5615940" cy="3664208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1316854C-7EBF-41A2-8A05-DB87E207EC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5476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B3F65-B342-412F-91B5-F965E1CB5B2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36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B3F65-B342-412F-91B5-F965E1CB5B2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09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B3F65-B342-412F-91B5-F965E1CB5B2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80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B3F65-B342-412F-91B5-F965E1CB5B2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32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B3F65-B342-412F-91B5-F965E1CB5B2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24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B3F65-B342-412F-91B5-F965E1CB5B2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04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B3F65-B342-412F-91B5-F965E1CB5B2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7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4A3D6-6974-4C24-95EB-8B11FED11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84BF24-CB59-478D-A6B6-4C9ABA64A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FDEF9C-DCAE-49BF-A877-77C4442E1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03B3FC-6BEC-49EF-BC44-43ACF22CD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DFF18D-BA23-4A88-A69F-A036AC295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420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86CFB-CFB6-4EF6-BDCB-05357F4AA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57BEDE-F510-4771-A64D-AA165CEBC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39F3B6-5143-4A20-88E8-D96DB7BE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A79D6A-423F-4C46-B6EA-B6D1CDE0F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62DBA3-3855-4DA8-A87B-29BE1C5E2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609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B3D0C1-4CEF-45CE-A77F-DBE291C86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80D697-20C5-4350-97AF-D9D4FB8BC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F7C620-15BA-4679-807D-828053195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CD4A15-27D0-4C54-BE08-E1C9537BC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239AAB-F741-467C-AA73-9E1E3DA2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47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9CCF40-5EA5-4968-85F6-85EE736A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D61C30-F02D-411D-88B8-66A295FCB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2E37FA-3E3F-4C23-A6E2-7F2707FE4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2CC23-B94A-42E1-9C59-29FE4BC4F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0069FE-C81A-4451-A4C3-160B8D02F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18E0ED-235D-40CF-9CDD-E567030D3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16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2EE0F-CC80-48CB-B850-BBA1801B9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93A67E-7D78-4FE5-998F-E656B9A33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BBD1E3-68E5-40CE-9D47-147C32F2E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E9062B5-67CB-4A96-92D2-8A10B8D11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1867C5-3861-4BDF-96C3-351D8DAEFC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ED1B7C9-942B-484A-8FD1-0C4B6B7C4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30B983B-3BCD-4BC3-BD79-0B7567019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905E334-2369-4309-908A-304E39AF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630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CDDA9E-5640-4239-B081-078AD862B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2163BA6-DC84-4F88-80D3-54834922B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171D5E4-48EC-4736-B076-0C276560F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636C80-1863-4B5E-BFF8-F94381F28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654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2252A2E-68C9-4E37-98D7-5540A4FD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A940F96-E6C7-48C1-ACC2-25E383E55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94815A-1540-408E-81A7-2BD1768A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4881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188A13-3D36-40D4-BD6B-78DDC45CF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0F68FE-5AE7-47BA-866D-34AE20C85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DE02929-D337-43AB-8C00-C1F0F5135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87A93C-8641-4E7B-B778-BEC44215C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682988-3C3C-406B-A672-1715DC52A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9B6DA5-15C1-4AB7-BF7C-C54D79627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710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FC3DE-7EC2-46C8-A00D-A0861FD2F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B80398-74FB-4D14-804A-FFD0A73036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6137E6-E43E-4696-804D-B0F1F337F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A53A61-CE79-467C-AE1E-B714B236B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B7389E-9546-4F40-882B-A6381E4DD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D15C2F-1F51-4091-BFC8-49D9517C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7346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7797B-AAAB-471A-9471-5890E62F7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DBE7AD-C7AE-4D3B-8958-D5528ECE6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6436A6-1603-4394-BB96-FEAA0981E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8974B2-1CB1-4812-A5BF-680F546B8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79F8EE-2BBC-49BF-8AB3-8DE1F8D35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613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0CE8335-0C75-4BE4-A755-F950FB4831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81C0AC-D062-4A49-A5DC-8C5333509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DF132F-71B8-4AA4-9FE4-7FCCCA8CF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7D23E1-5A56-4C78-8190-7BB534E79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FEF374-884D-43FC-82BE-B4DA7E8A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439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540101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D0FE16-88F0-42F0-846E-8F83345D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99152-F93A-4E33-A22A-1B319B679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A15C0C-5496-4175-9E6C-93D0D68ADA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5A22B-92C9-4588-98FE-A0747114EB0B}" type="datetimeFigureOut">
              <a:rPr lang="es-ES" smtClean="0"/>
              <a:t>08/10/2018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6D91B0-BB67-4808-ABAB-DD7F35FAE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76366D-9CE9-4032-AE2C-AA2CB57C1F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87FF1-4E4E-4DAD-9AAB-7D1A58FC08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112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CE8718-314D-194E-9C18-719D6666F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BD08C81-3518-AF4C-9A3A-50042E823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653"/>
          </a:xfr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E86397A-DA10-364F-A64F-40ECCA3D4641}"/>
              </a:ext>
            </a:extLst>
          </p:cNvPr>
          <p:cNvSpPr txBox="1"/>
          <p:nvPr/>
        </p:nvSpPr>
        <p:spPr>
          <a:xfrm>
            <a:off x="3512655" y="2828772"/>
            <a:ext cx="5606715" cy="8617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3200" b="1" dirty="0">
                <a:solidFill>
                  <a:srgbClr val="00677F"/>
                </a:solidFill>
                <a:latin typeface="Arial Narrow"/>
                <a:cs typeface="Arial Narrow"/>
              </a:rPr>
              <a:t>Construye tu camino al Éxito</a:t>
            </a:r>
          </a:p>
          <a:p>
            <a:pPr algn="ctr"/>
            <a:r>
              <a:rPr lang="es-ES_tradnl" sz="1600" dirty="0">
                <a:solidFill>
                  <a:srgbClr val="00677F"/>
                </a:solidFill>
                <a:latin typeface="Arial Narrow"/>
                <a:cs typeface="Arial Narrow"/>
              </a:rPr>
              <a:t>Efectivo a partir del 1 de octubre de 2018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9675A21-7402-F64B-B686-C53B2703997F}"/>
              </a:ext>
            </a:extLst>
          </p:cNvPr>
          <p:cNvSpPr txBox="1"/>
          <p:nvPr/>
        </p:nvSpPr>
        <p:spPr>
          <a:xfrm>
            <a:off x="1140310" y="4303102"/>
            <a:ext cx="9907793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dirty="0">
                <a:solidFill>
                  <a:srgbClr val="00677F"/>
                </a:solidFill>
                <a:latin typeface="+mj-lt"/>
                <a:cs typeface="Arial Narrow"/>
              </a:rPr>
              <a:t>“Vive una vida diferente” con 4Life:  Aprende, implementa y Desarrolla tu negocio con los programas e incentivos que ofrece el </a:t>
            </a:r>
            <a:r>
              <a:rPr lang="es-ES_tradnl" dirty="0" err="1">
                <a:solidFill>
                  <a:srgbClr val="00677F"/>
                </a:solidFill>
                <a:latin typeface="+mj-lt"/>
                <a:cs typeface="Arial Narrow"/>
              </a:rPr>
              <a:t>Life</a:t>
            </a:r>
            <a:r>
              <a:rPr lang="es-ES_tradnl" dirty="0">
                <a:solidFill>
                  <a:srgbClr val="00677F"/>
                </a:solidFill>
                <a:latin typeface="+mj-lt"/>
                <a:cs typeface="Arial Narrow"/>
              </a:rPr>
              <a:t> </a:t>
            </a:r>
            <a:r>
              <a:rPr lang="es-ES_tradnl" dirty="0" err="1">
                <a:solidFill>
                  <a:srgbClr val="00677F"/>
                </a:solidFill>
                <a:latin typeface="+mj-lt"/>
                <a:cs typeface="Arial Narrow"/>
              </a:rPr>
              <a:t>Rewars</a:t>
            </a:r>
            <a:r>
              <a:rPr lang="es-ES_tradnl" dirty="0">
                <a:solidFill>
                  <a:srgbClr val="00677F"/>
                </a:solidFill>
                <a:latin typeface="+mj-lt"/>
                <a:cs typeface="Arial Narrow"/>
              </a:rPr>
              <a:t> Plan™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EB0E4C-2B62-48D9-883F-8A24EA90467A}"/>
              </a:ext>
            </a:extLst>
          </p:cNvPr>
          <p:cNvSpPr txBox="1"/>
          <p:nvPr/>
        </p:nvSpPr>
        <p:spPr>
          <a:xfrm>
            <a:off x="0" y="5169574"/>
            <a:ext cx="12192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>
                <a:solidFill>
                  <a:srgbClr val="126E9C"/>
                </a:solidFill>
              </a:rPr>
              <a:t>Inscripción, Duplicación, Retención</a:t>
            </a:r>
          </a:p>
        </p:txBody>
      </p:sp>
    </p:spTree>
    <p:extLst>
      <p:ext uri="{BB962C8B-B14F-4D97-AF65-F5344CB8AC3E}">
        <p14:creationId xmlns:p14="http://schemas.microsoft.com/office/powerpoint/2010/main" val="2577813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318ED73-3747-6640-9F67-472459951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8"/>
            <a:ext cx="12192000" cy="6854283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B56D5D9-30E1-4CEF-B9FF-047A5F5DC577}"/>
              </a:ext>
            </a:extLst>
          </p:cNvPr>
          <p:cNvSpPr txBox="1"/>
          <p:nvPr/>
        </p:nvSpPr>
        <p:spPr>
          <a:xfrm>
            <a:off x="4620906" y="662829"/>
            <a:ext cx="3358612" cy="9541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 defTabSz="457200"/>
            <a:r>
              <a:rPr lang="es-ES_tradnl" sz="4000" b="1" dirty="0">
                <a:solidFill>
                  <a:srgbClr val="00677F"/>
                </a:solidFill>
                <a:latin typeface="Arial Narrow"/>
                <a:cs typeface="Arial Narrow"/>
              </a:rPr>
              <a:t>Beneficios</a:t>
            </a:r>
            <a:r>
              <a:rPr lang="es-ES_tradnl" sz="2500" b="1" dirty="0">
                <a:solidFill>
                  <a:srgbClr val="00677F"/>
                </a:solidFill>
                <a:latin typeface="Arial Narrow"/>
                <a:cs typeface="Arial Narrow"/>
              </a:rPr>
              <a:t> </a:t>
            </a:r>
          </a:p>
          <a:p>
            <a:pPr algn="ctr" defTabSz="457200"/>
            <a:r>
              <a:rPr lang="es-ES_tradnl" sz="1600" dirty="0">
                <a:solidFill>
                  <a:srgbClr val="00677F"/>
                </a:solidFill>
                <a:latin typeface="Arial Narrow"/>
                <a:cs typeface="Arial Narrow"/>
              </a:rPr>
              <a:t>En efecto a partir del 1 de octubre de 2018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95BFA1C-DADE-4C0F-998E-1B3CBBCC00EA}"/>
              </a:ext>
            </a:extLst>
          </p:cNvPr>
          <p:cNvSpPr txBox="1"/>
          <p:nvPr/>
        </p:nvSpPr>
        <p:spPr>
          <a:xfrm>
            <a:off x="874059" y="1616936"/>
            <a:ext cx="10717306" cy="49552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es-ES_tradnl" sz="2500" dirty="0">
                <a:solidFill>
                  <a:srgbClr val="00677F"/>
                </a:solidFill>
                <a:latin typeface="+mj-lt"/>
                <a:cs typeface="Arial Narrow"/>
              </a:rPr>
              <a:t>Todas las personas nuevas se inscribirán como:</a:t>
            </a:r>
          </a:p>
          <a:p>
            <a:pPr algn="ctr" defTabSz="457200"/>
            <a:r>
              <a:rPr lang="es-ES_tradnl" sz="2500" dirty="0">
                <a:solidFill>
                  <a:srgbClr val="00677F"/>
                </a:solidFill>
                <a:latin typeface="+mj-lt"/>
                <a:cs typeface="Arial Narrow"/>
              </a:rPr>
              <a:t> </a:t>
            </a:r>
            <a:r>
              <a:rPr lang="es-ES_tradnl" sz="2500" b="1" dirty="0">
                <a:solidFill>
                  <a:srgbClr val="00677F"/>
                </a:solidFill>
                <a:latin typeface="+mj-lt"/>
                <a:cs typeface="Arial Narrow"/>
              </a:rPr>
              <a:t>Cliente Preferencial*</a:t>
            </a:r>
            <a:endParaRPr lang="es-ES_tradnl" sz="2500" dirty="0">
              <a:solidFill>
                <a:srgbClr val="00677F"/>
              </a:solidFill>
              <a:latin typeface="+mj-lt"/>
              <a:cs typeface="Arial Narrow"/>
            </a:endParaRPr>
          </a:p>
          <a:p>
            <a:pPr algn="ctr" defTabSz="457200"/>
            <a:endParaRPr lang="es-ES_tradnl" sz="2500" dirty="0">
              <a:solidFill>
                <a:srgbClr val="00677F"/>
              </a:solidFill>
              <a:latin typeface="+mj-lt"/>
              <a:cs typeface="Arial Narrow"/>
            </a:endParaRPr>
          </a:p>
          <a:p>
            <a:pPr defTabSz="457200"/>
            <a:r>
              <a:rPr lang="es-ES_tradnl" sz="2500" b="1" dirty="0">
                <a:solidFill>
                  <a:srgbClr val="00677F"/>
                </a:solidFill>
                <a:latin typeface="+mj-lt"/>
                <a:cs typeface="Arial Narrow"/>
              </a:rPr>
              <a:t>•</a:t>
            </a:r>
            <a:r>
              <a:rPr lang="es-ES_tradnl" sz="2500" dirty="0">
                <a:solidFill>
                  <a:srgbClr val="00677F"/>
                </a:solidFill>
                <a:latin typeface="+mj-lt"/>
                <a:cs typeface="Arial Narrow"/>
              </a:rPr>
              <a:t> Pueden comprar productos de 4Life al precio de mayorista.</a:t>
            </a:r>
          </a:p>
          <a:p>
            <a:pPr defTabSz="457200"/>
            <a:r>
              <a:rPr lang="es-ES_tradnl" sz="2500" b="1" dirty="0">
                <a:solidFill>
                  <a:srgbClr val="00677F"/>
                </a:solidFill>
                <a:latin typeface="+mj-lt"/>
                <a:cs typeface="Arial Narrow"/>
              </a:rPr>
              <a:t>•</a:t>
            </a:r>
            <a:r>
              <a:rPr lang="es-ES_tradnl" sz="2500" dirty="0">
                <a:solidFill>
                  <a:srgbClr val="00677F"/>
                </a:solidFill>
                <a:latin typeface="+mj-lt"/>
                <a:cs typeface="Arial Narrow"/>
              </a:rPr>
              <a:t> Disfrutan de un descuento instantáneo del 25%**. </a:t>
            </a:r>
          </a:p>
          <a:p>
            <a:pPr defTabSz="457200"/>
            <a:r>
              <a:rPr lang="es-ES_tradnl" sz="2500" b="1" dirty="0">
                <a:solidFill>
                  <a:srgbClr val="00677F"/>
                </a:solidFill>
                <a:latin typeface="+mj-lt"/>
                <a:cs typeface="Arial Narrow"/>
              </a:rPr>
              <a:t>•</a:t>
            </a:r>
            <a:r>
              <a:rPr lang="es-ES_tradnl" sz="2500" dirty="0">
                <a:solidFill>
                  <a:srgbClr val="00677F"/>
                </a:solidFill>
                <a:latin typeface="+mj-lt"/>
                <a:cs typeface="Arial Narrow"/>
              </a:rPr>
              <a:t> Acceden a los beneficios exclusivos del </a:t>
            </a:r>
            <a:r>
              <a:rPr lang="es-ES_tradnl" sz="2500" dirty="0" err="1">
                <a:solidFill>
                  <a:srgbClr val="00677F"/>
                </a:solidFill>
                <a:latin typeface="+mj-lt"/>
                <a:cs typeface="Arial Narrow"/>
              </a:rPr>
              <a:t>Loyalty</a:t>
            </a:r>
            <a:r>
              <a:rPr lang="es-ES_tradnl" sz="2500" dirty="0">
                <a:solidFill>
                  <a:srgbClr val="00677F"/>
                </a:solidFill>
                <a:latin typeface="+mj-lt"/>
                <a:cs typeface="Arial Narrow"/>
              </a:rPr>
              <a:t> </a:t>
            </a:r>
            <a:r>
              <a:rPr lang="es-ES_tradnl" sz="2500" dirty="0" err="1">
                <a:solidFill>
                  <a:srgbClr val="00677F"/>
                </a:solidFill>
                <a:latin typeface="+mj-lt"/>
                <a:cs typeface="Arial Narrow"/>
              </a:rPr>
              <a:t>Program</a:t>
            </a:r>
            <a:r>
              <a:rPr lang="es-ES_tradnl" sz="2500" dirty="0">
                <a:solidFill>
                  <a:srgbClr val="00677F"/>
                </a:solidFill>
                <a:latin typeface="+mj-lt"/>
                <a:cs typeface="Arial Narrow"/>
              </a:rPr>
              <a:t> de 4Life: </a:t>
            </a:r>
          </a:p>
          <a:p>
            <a:pPr marL="800100" lvl="1" indent="-342900" defTabSz="457200">
              <a:buFont typeface="Wingdings" panose="05000000000000000000" pitchFamily="2" charset="2"/>
              <a:buChar char="Ø"/>
            </a:pPr>
            <a:r>
              <a:rPr lang="es-ES_tradnl" sz="2500" dirty="0">
                <a:solidFill>
                  <a:srgbClr val="00677F"/>
                </a:solidFill>
                <a:latin typeface="+mj-lt"/>
                <a:cs typeface="Arial Narrow"/>
              </a:rPr>
              <a:t>15% en puntos para cambiar en producto .</a:t>
            </a:r>
          </a:p>
          <a:p>
            <a:pPr marL="800100" lvl="1" indent="-342900" defTabSz="457200">
              <a:buFont typeface="Wingdings" panose="05000000000000000000" pitchFamily="2" charset="2"/>
              <a:buChar char="Ø"/>
            </a:pPr>
            <a:r>
              <a:rPr lang="es-ES_tradnl" sz="2500" dirty="0">
                <a:solidFill>
                  <a:srgbClr val="00677F"/>
                </a:solidFill>
                <a:latin typeface="+mj-lt"/>
                <a:cs typeface="Arial Narrow"/>
              </a:rPr>
              <a:t> Producto de Lealtad del mes.</a:t>
            </a:r>
          </a:p>
          <a:p>
            <a:pPr algn="ctr" defTabSz="457200"/>
            <a:endParaRPr lang="es-ES_tradnl" sz="2500" dirty="0">
              <a:solidFill>
                <a:srgbClr val="00677F"/>
              </a:solidFill>
              <a:latin typeface="+mj-lt"/>
              <a:cs typeface="Arial Narrow"/>
            </a:endParaRPr>
          </a:p>
          <a:p>
            <a:pPr algn="ctr" defTabSz="457200"/>
            <a:endParaRPr lang="es-ES_tradnl" sz="2500" dirty="0">
              <a:solidFill>
                <a:srgbClr val="00677F"/>
              </a:solidFill>
              <a:latin typeface="+mj-lt"/>
              <a:cs typeface="Arial Narrow"/>
            </a:endParaRPr>
          </a:p>
          <a:p>
            <a:pPr algn="ctr" defTabSz="457200"/>
            <a:endParaRPr lang="es-ES_tradnl" sz="2500" dirty="0">
              <a:solidFill>
                <a:srgbClr val="00677F"/>
              </a:solidFill>
              <a:latin typeface="+mj-lt"/>
              <a:cs typeface="Arial Narrow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s-ES_tradnl" sz="1600" dirty="0">
                <a:solidFill>
                  <a:srgbClr val="00677F"/>
                </a:solidFill>
                <a:latin typeface="+mj-lt"/>
                <a:cs typeface="Arial Narrow"/>
              </a:rPr>
              <a:t>*Tendrán que pagar una cuota de inscripción.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1600" dirty="0">
                <a:solidFill>
                  <a:srgbClr val="00677F"/>
                </a:solidFill>
                <a:latin typeface="+mj-lt"/>
                <a:cs typeface="Arial Narrow"/>
              </a:rPr>
              <a:t>**A partir de la segunda compra y siempre que excedan los primeros 100LP mensuales</a:t>
            </a:r>
            <a:endParaRPr lang="es-ES_tradnl" sz="2500" dirty="0">
              <a:solidFill>
                <a:srgbClr val="00677F"/>
              </a:solidFill>
              <a:latin typeface="+mj-lt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4017726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B5BAEF3-E7AB-AA40-82DC-62329A4FD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02240" y="2320113"/>
            <a:ext cx="2776389" cy="256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067" dirty="0">
                <a:solidFill>
                  <a:srgbClr val="00677F"/>
                </a:solidFill>
                <a:latin typeface="Arial Narrow"/>
                <a:cs typeface="Arial Narrow"/>
              </a:rPr>
              <a:t>Volumen Principal (VP) Mensual*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457969" y="2677194"/>
            <a:ext cx="284547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800" dirty="0">
                <a:solidFill>
                  <a:srgbClr val="00677F"/>
                </a:solidFill>
                <a:latin typeface="Arial Narrow"/>
                <a:cs typeface="Arial Narrow"/>
              </a:rPr>
              <a:t>Distribuidores y/o Clientes Preferenciales matriculados personalmente con 100 VP/mes (al menos la mitad deben estar en tu línea frontal - excluyendo al Asociado y Constructor que deben ser Inscritos y Patrocinados)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420053" y="3234830"/>
            <a:ext cx="2883392" cy="4207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067" dirty="0">
                <a:solidFill>
                  <a:srgbClr val="00677F"/>
                </a:solidFill>
                <a:latin typeface="Arial Narrow"/>
                <a:cs typeface="Arial Narrow"/>
              </a:rPr>
              <a:t>LP mensual en tus tres primeros</a:t>
            </a:r>
          </a:p>
          <a:p>
            <a:pPr algn="ctr"/>
            <a:r>
              <a:rPr lang="es-ES_tradnl" sz="1067" dirty="0">
                <a:solidFill>
                  <a:srgbClr val="00677F"/>
                </a:solidFill>
                <a:latin typeface="Arial Narrow"/>
                <a:cs typeface="Arial Narrow"/>
              </a:rPr>
              <a:t>niveles sin compresión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751566" y="3855206"/>
            <a:ext cx="2355322" cy="256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067" dirty="0">
                <a:solidFill>
                  <a:srgbClr val="00677F"/>
                </a:solidFill>
                <a:latin typeface="Arial Narrow"/>
                <a:cs typeface="Arial Narrow"/>
              </a:rPr>
              <a:t>Líneas**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741840" y="4358127"/>
            <a:ext cx="2355322" cy="256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067" dirty="0">
                <a:solidFill>
                  <a:srgbClr val="00677F"/>
                </a:solidFill>
                <a:latin typeface="Arial Narrow"/>
                <a:cs typeface="Arial Narrow"/>
              </a:rPr>
              <a:t>Volumen Organizacional Mensual (VO)</a:t>
            </a:r>
          </a:p>
        </p:txBody>
      </p:sp>
      <p:sp>
        <p:nvSpPr>
          <p:cNvPr id="10" name="CuadroTexto 4"/>
          <p:cNvSpPr txBox="1"/>
          <p:nvPr/>
        </p:nvSpPr>
        <p:spPr>
          <a:xfrm>
            <a:off x="441568" y="269289"/>
            <a:ext cx="3684777" cy="1241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2667" b="1" dirty="0">
                <a:solidFill>
                  <a:srgbClr val="00677F"/>
                </a:solidFill>
                <a:latin typeface="Arial Narrow"/>
                <a:cs typeface="Arial Narrow"/>
              </a:rPr>
              <a:t>PLAN DE COMPENSACIÓN</a:t>
            </a:r>
          </a:p>
          <a:p>
            <a:pPr algn="ctr"/>
            <a:r>
              <a:rPr lang="es-ES_tradnl" sz="2133" dirty="0">
                <a:solidFill>
                  <a:srgbClr val="00677F"/>
                </a:solidFill>
                <a:latin typeface="Arial Narrow"/>
                <a:cs typeface="Arial Narrow"/>
              </a:rPr>
              <a:t>En efecto a partir del 1 de octubre*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6083552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677F"/>
                </a:solidFill>
                <a:latin typeface="Arial Narrow" panose="020B0606020202030204" pitchFamily="34" charset="0"/>
              </a:rPr>
              <a:t>*Toda persona que se inscriba </a:t>
            </a:r>
            <a:r>
              <a:rPr lang="en-US" sz="1600" dirty="0" err="1">
                <a:solidFill>
                  <a:srgbClr val="00677F"/>
                </a:solidFill>
                <a:latin typeface="Arial Narrow" panose="020B0606020202030204" pitchFamily="34" charset="0"/>
              </a:rPr>
              <a:t>en</a:t>
            </a:r>
            <a:r>
              <a:rPr lang="en-US" sz="1600" dirty="0">
                <a:solidFill>
                  <a:srgbClr val="00677F"/>
                </a:solidFill>
                <a:latin typeface="Arial Narrow" panose="020B0606020202030204" pitchFamily="34" charset="0"/>
              </a:rPr>
              <a:t> 4Life a partir del 1 de octubre, será </a:t>
            </a:r>
            <a:r>
              <a:rPr lang="en-US" sz="1600" b="1" dirty="0">
                <a:solidFill>
                  <a:srgbClr val="00677F"/>
                </a:solidFill>
                <a:latin typeface="Arial Narrow" panose="020B0606020202030204" pitchFamily="34" charset="0"/>
              </a:rPr>
              <a:t>Cliente Preferente</a:t>
            </a:r>
            <a:r>
              <a:rPr lang="en-US" sz="1600" dirty="0">
                <a:solidFill>
                  <a:srgbClr val="00677F"/>
                </a:solidFill>
                <a:latin typeface="Arial Narrow" panose="020B0606020202030204" pitchFamily="34" charset="0"/>
              </a:rPr>
              <a:t> pagando una Inscrpción (€).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EACB51D-B6D9-E341-8F72-9AC376253FE0}"/>
              </a:ext>
            </a:extLst>
          </p:cNvPr>
          <p:cNvSpPr txBox="1"/>
          <p:nvPr/>
        </p:nvSpPr>
        <p:spPr>
          <a:xfrm>
            <a:off x="4289059" y="2276301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100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20C1984-2BAF-6747-8641-654279AE0396}"/>
              </a:ext>
            </a:extLst>
          </p:cNvPr>
          <p:cNvSpPr txBox="1"/>
          <p:nvPr/>
        </p:nvSpPr>
        <p:spPr>
          <a:xfrm>
            <a:off x="4257037" y="2794578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3F7D702-B509-2540-82D2-F471CD2CE434}"/>
              </a:ext>
            </a:extLst>
          </p:cNvPr>
          <p:cNvSpPr txBox="1"/>
          <p:nvPr/>
        </p:nvSpPr>
        <p:spPr>
          <a:xfrm>
            <a:off x="4274772" y="3311318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0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49DB612-6209-9140-BC96-633301EB72AA}"/>
              </a:ext>
            </a:extLst>
          </p:cNvPr>
          <p:cNvSpPr txBox="1"/>
          <p:nvPr/>
        </p:nvSpPr>
        <p:spPr>
          <a:xfrm>
            <a:off x="4352476" y="3790680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0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ACB27AD-06F0-9D4C-A0BF-4AFC0E5A0329}"/>
              </a:ext>
            </a:extLst>
          </p:cNvPr>
          <p:cNvSpPr txBox="1"/>
          <p:nvPr/>
        </p:nvSpPr>
        <p:spPr>
          <a:xfrm>
            <a:off x="4352476" y="1288279"/>
            <a:ext cx="953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rgbClr val="00677F"/>
                </a:solidFill>
              </a:rPr>
              <a:t>Asociado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1A7BC1B-96C0-9C4F-8962-17FEA9BE6061}"/>
              </a:ext>
            </a:extLst>
          </p:cNvPr>
          <p:cNvSpPr txBox="1"/>
          <p:nvPr/>
        </p:nvSpPr>
        <p:spPr>
          <a:xfrm>
            <a:off x="5274897" y="2276301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100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1DE0007-C047-2D4D-AD6D-E9F8B9E5A35C}"/>
              </a:ext>
            </a:extLst>
          </p:cNvPr>
          <p:cNvSpPr txBox="1"/>
          <p:nvPr/>
        </p:nvSpPr>
        <p:spPr>
          <a:xfrm>
            <a:off x="5257162" y="2794578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3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C5CE81B-6D85-1F40-A355-7ABC1E309E0D}"/>
              </a:ext>
            </a:extLst>
          </p:cNvPr>
          <p:cNvSpPr txBox="1"/>
          <p:nvPr/>
        </p:nvSpPr>
        <p:spPr>
          <a:xfrm>
            <a:off x="5274897" y="3311318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0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A69A030-C6FC-A147-950D-E4E182398E4D}"/>
              </a:ext>
            </a:extLst>
          </p:cNvPr>
          <p:cNvSpPr txBox="1"/>
          <p:nvPr/>
        </p:nvSpPr>
        <p:spPr>
          <a:xfrm>
            <a:off x="5305802" y="3788796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0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27CEE15-96B2-6B40-9E43-C673A48A5F2B}"/>
              </a:ext>
            </a:extLst>
          </p:cNvPr>
          <p:cNvSpPr txBox="1"/>
          <p:nvPr/>
        </p:nvSpPr>
        <p:spPr>
          <a:xfrm>
            <a:off x="5305802" y="4369364"/>
            <a:ext cx="953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No Aplica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9460699-577E-D540-A21F-80E8A0127907}"/>
              </a:ext>
            </a:extLst>
          </p:cNvPr>
          <p:cNvSpPr txBox="1"/>
          <p:nvPr/>
        </p:nvSpPr>
        <p:spPr>
          <a:xfrm>
            <a:off x="6246447" y="2276301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100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DB9B878-BC39-A34C-ABF6-2ECFFC457B32}"/>
              </a:ext>
            </a:extLst>
          </p:cNvPr>
          <p:cNvSpPr txBox="1"/>
          <p:nvPr/>
        </p:nvSpPr>
        <p:spPr>
          <a:xfrm>
            <a:off x="6228712" y="2794578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6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E5097E2-A11D-1343-989E-9CAFE3A26603}"/>
              </a:ext>
            </a:extLst>
          </p:cNvPr>
          <p:cNvSpPr txBox="1"/>
          <p:nvPr/>
        </p:nvSpPr>
        <p:spPr>
          <a:xfrm>
            <a:off x="6246447" y="3311318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3.000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DFCAF7E-8905-B648-9D37-C50DEFDC44A0}"/>
              </a:ext>
            </a:extLst>
          </p:cNvPr>
          <p:cNvSpPr txBox="1"/>
          <p:nvPr/>
        </p:nvSpPr>
        <p:spPr>
          <a:xfrm>
            <a:off x="6267624" y="3798528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0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33F8D3C-BCA7-1B4D-AFB7-8544D8848505}"/>
              </a:ext>
            </a:extLst>
          </p:cNvPr>
          <p:cNvSpPr txBox="1"/>
          <p:nvPr/>
        </p:nvSpPr>
        <p:spPr>
          <a:xfrm>
            <a:off x="6277352" y="4369364"/>
            <a:ext cx="953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No Aplica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CD1FB3E-8458-6540-9035-ECCB04614938}"/>
              </a:ext>
            </a:extLst>
          </p:cNvPr>
          <p:cNvSpPr txBox="1"/>
          <p:nvPr/>
        </p:nvSpPr>
        <p:spPr>
          <a:xfrm>
            <a:off x="7241153" y="2265441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100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537CCE9-BF62-2148-875F-6E3A090BE536}"/>
              </a:ext>
            </a:extLst>
          </p:cNvPr>
          <p:cNvSpPr txBox="1"/>
          <p:nvPr/>
        </p:nvSpPr>
        <p:spPr>
          <a:xfrm>
            <a:off x="7214550" y="2794578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8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215AFB6-A52A-7F4F-805D-46D334941374}"/>
              </a:ext>
            </a:extLst>
          </p:cNvPr>
          <p:cNvSpPr txBox="1"/>
          <p:nvPr/>
        </p:nvSpPr>
        <p:spPr>
          <a:xfrm>
            <a:off x="7232285" y="3311318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10.000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7F8BEAF-404A-A645-8179-C07F959E6AD6}"/>
              </a:ext>
            </a:extLst>
          </p:cNvPr>
          <p:cNvSpPr txBox="1"/>
          <p:nvPr/>
        </p:nvSpPr>
        <p:spPr>
          <a:xfrm>
            <a:off x="7214550" y="3672402"/>
            <a:ext cx="939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2 Diamantes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6D5C96AE-1E84-B343-B565-F5B6470129A8}"/>
              </a:ext>
            </a:extLst>
          </p:cNvPr>
          <p:cNvSpPr txBox="1"/>
          <p:nvPr/>
        </p:nvSpPr>
        <p:spPr>
          <a:xfrm>
            <a:off x="7263190" y="4369364"/>
            <a:ext cx="939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No Aplica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8624083-DDA9-CA4E-B092-4819D99F4F68}"/>
              </a:ext>
            </a:extLst>
          </p:cNvPr>
          <p:cNvSpPr txBox="1"/>
          <p:nvPr/>
        </p:nvSpPr>
        <p:spPr>
          <a:xfrm>
            <a:off x="8175260" y="2265441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100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0DDEB49-ABD0-0E45-8BD9-CC085533375D}"/>
              </a:ext>
            </a:extLst>
          </p:cNvPr>
          <p:cNvSpPr txBox="1"/>
          <p:nvPr/>
        </p:nvSpPr>
        <p:spPr>
          <a:xfrm>
            <a:off x="8157525" y="2794578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10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DF7EBDCC-33E4-8D4B-B0E1-32AB77B6F7EC}"/>
              </a:ext>
            </a:extLst>
          </p:cNvPr>
          <p:cNvSpPr txBox="1"/>
          <p:nvPr/>
        </p:nvSpPr>
        <p:spPr>
          <a:xfrm>
            <a:off x="8175260" y="3311318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20.000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7DCFF603-7F5F-E749-9D7C-79E7B98E6743}"/>
              </a:ext>
            </a:extLst>
          </p:cNvPr>
          <p:cNvSpPr txBox="1"/>
          <p:nvPr/>
        </p:nvSpPr>
        <p:spPr>
          <a:xfrm>
            <a:off x="8157525" y="3688898"/>
            <a:ext cx="939528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2</a:t>
            </a:r>
            <a:r>
              <a:rPr lang="es-ES" sz="1050" dirty="0"/>
              <a:t> </a:t>
            </a:r>
            <a:r>
              <a:rPr lang="es-ES" sz="900" dirty="0"/>
              <a:t>Diamantes Presidenciales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E3D9E47-E7DC-F045-9639-47D1EBCF35D0}"/>
              </a:ext>
            </a:extLst>
          </p:cNvPr>
          <p:cNvSpPr txBox="1"/>
          <p:nvPr/>
        </p:nvSpPr>
        <p:spPr>
          <a:xfrm>
            <a:off x="8206165" y="4369364"/>
            <a:ext cx="939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No Aplica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ED650A49-24B8-D842-B3E9-DAC74D6A4CD4}"/>
              </a:ext>
            </a:extLst>
          </p:cNvPr>
          <p:cNvSpPr txBox="1"/>
          <p:nvPr/>
        </p:nvSpPr>
        <p:spPr>
          <a:xfrm>
            <a:off x="9175385" y="2265441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100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54F5FA8D-2E7D-0448-B60D-8525BC8E1CCD}"/>
              </a:ext>
            </a:extLst>
          </p:cNvPr>
          <p:cNvSpPr txBox="1"/>
          <p:nvPr/>
        </p:nvSpPr>
        <p:spPr>
          <a:xfrm>
            <a:off x="9157650" y="2794578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12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F71913F-49C5-D449-B025-43DBB65C2E0C}"/>
              </a:ext>
            </a:extLst>
          </p:cNvPr>
          <p:cNvSpPr txBox="1"/>
          <p:nvPr/>
        </p:nvSpPr>
        <p:spPr>
          <a:xfrm>
            <a:off x="9175385" y="3311318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20.000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B1E0CE3-6199-FD41-B93B-70519984988F}"/>
              </a:ext>
            </a:extLst>
          </p:cNvPr>
          <p:cNvSpPr txBox="1"/>
          <p:nvPr/>
        </p:nvSpPr>
        <p:spPr>
          <a:xfrm>
            <a:off x="9157650" y="3708144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3 Diamantes Internacionales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6722F226-E506-E049-9702-F16D50D9CB44}"/>
              </a:ext>
            </a:extLst>
          </p:cNvPr>
          <p:cNvSpPr txBox="1"/>
          <p:nvPr/>
        </p:nvSpPr>
        <p:spPr>
          <a:xfrm>
            <a:off x="9206290" y="4369364"/>
            <a:ext cx="939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250.000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6F5D38D0-3345-CC49-A879-9E9B9EAD8855}"/>
              </a:ext>
            </a:extLst>
          </p:cNvPr>
          <p:cNvSpPr txBox="1"/>
          <p:nvPr/>
        </p:nvSpPr>
        <p:spPr>
          <a:xfrm>
            <a:off x="10144441" y="2276301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100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E1ED0DCB-7CBC-BB44-9337-AFF7C320EC7A}"/>
              </a:ext>
            </a:extLst>
          </p:cNvPr>
          <p:cNvSpPr txBox="1"/>
          <p:nvPr/>
        </p:nvSpPr>
        <p:spPr>
          <a:xfrm>
            <a:off x="10114913" y="2794578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12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7276E0D-DC12-D74B-8482-046B65AD7E71}"/>
              </a:ext>
            </a:extLst>
          </p:cNvPr>
          <p:cNvSpPr txBox="1"/>
          <p:nvPr/>
        </p:nvSpPr>
        <p:spPr>
          <a:xfrm>
            <a:off x="10132648" y="3311318"/>
            <a:ext cx="93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20.000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A895B189-910A-F444-86BA-57258AB25D24}"/>
              </a:ext>
            </a:extLst>
          </p:cNvPr>
          <p:cNvSpPr txBox="1"/>
          <p:nvPr/>
        </p:nvSpPr>
        <p:spPr>
          <a:xfrm>
            <a:off x="10114913" y="3708145"/>
            <a:ext cx="9395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3 Diamantes Internacionales ORO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78CCC2D-5FDC-F543-8E0B-8A4AD482C66B}"/>
              </a:ext>
            </a:extLst>
          </p:cNvPr>
          <p:cNvSpPr txBox="1"/>
          <p:nvPr/>
        </p:nvSpPr>
        <p:spPr>
          <a:xfrm>
            <a:off x="5286333" y="1288279"/>
            <a:ext cx="953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 err="1">
                <a:solidFill>
                  <a:srgbClr val="00677F"/>
                </a:solidFill>
              </a:rPr>
              <a:t>Builder</a:t>
            </a:r>
            <a:endParaRPr lang="es-ES" sz="900" b="1" dirty="0">
              <a:solidFill>
                <a:srgbClr val="00677F"/>
              </a:solidFill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61539544-6624-2F48-A223-F264590C3102}"/>
              </a:ext>
            </a:extLst>
          </p:cNvPr>
          <p:cNvSpPr txBox="1"/>
          <p:nvPr/>
        </p:nvSpPr>
        <p:spPr>
          <a:xfrm>
            <a:off x="10163553" y="4369364"/>
            <a:ext cx="939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1.000.000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0566CA41-1485-7348-8AC8-311F2BD227C7}"/>
              </a:ext>
            </a:extLst>
          </p:cNvPr>
          <p:cNvSpPr txBox="1"/>
          <p:nvPr/>
        </p:nvSpPr>
        <p:spPr>
          <a:xfrm>
            <a:off x="6268828" y="1288279"/>
            <a:ext cx="953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rgbClr val="00677F"/>
                </a:solidFill>
              </a:rPr>
              <a:t>Diamante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52C401EF-FD31-1F4F-81BF-34711B275B9B}"/>
              </a:ext>
            </a:extLst>
          </p:cNvPr>
          <p:cNvSpPr txBox="1"/>
          <p:nvPr/>
        </p:nvSpPr>
        <p:spPr>
          <a:xfrm>
            <a:off x="7222140" y="1288279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rgbClr val="00677F"/>
                </a:solidFill>
              </a:rPr>
              <a:t>Diamante</a:t>
            </a:r>
            <a:br>
              <a:rPr lang="es-ES" sz="900" b="1" dirty="0">
                <a:solidFill>
                  <a:srgbClr val="00677F"/>
                </a:solidFill>
              </a:rPr>
            </a:br>
            <a:r>
              <a:rPr lang="es-ES" sz="900" b="1" dirty="0">
                <a:solidFill>
                  <a:srgbClr val="00677F"/>
                </a:solidFill>
              </a:rPr>
              <a:t>Presidencial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39EA063E-5287-5947-8456-E18CB1C0E73A}"/>
              </a:ext>
            </a:extLst>
          </p:cNvPr>
          <p:cNvSpPr txBox="1"/>
          <p:nvPr/>
        </p:nvSpPr>
        <p:spPr>
          <a:xfrm>
            <a:off x="8224089" y="1288279"/>
            <a:ext cx="9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rgbClr val="00677F"/>
                </a:solidFill>
              </a:rPr>
              <a:t>Diamante</a:t>
            </a:r>
            <a:br>
              <a:rPr lang="es-ES" sz="900" b="1" dirty="0">
                <a:solidFill>
                  <a:srgbClr val="00677F"/>
                </a:solidFill>
              </a:rPr>
            </a:br>
            <a:r>
              <a:rPr lang="es-ES" sz="900" b="1" dirty="0">
                <a:solidFill>
                  <a:srgbClr val="00677F"/>
                </a:solidFill>
              </a:rPr>
              <a:t>Internacional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E1E96A91-097B-434D-AA8F-4B00F9DA3EC6}"/>
              </a:ext>
            </a:extLst>
          </p:cNvPr>
          <p:cNvSpPr txBox="1"/>
          <p:nvPr/>
        </p:nvSpPr>
        <p:spPr>
          <a:xfrm>
            <a:off x="9167671" y="1288279"/>
            <a:ext cx="95332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rgbClr val="00677F"/>
                </a:solidFill>
              </a:rPr>
              <a:t>Diamante</a:t>
            </a:r>
            <a:br>
              <a:rPr lang="es-ES" sz="900" b="1" dirty="0">
                <a:solidFill>
                  <a:srgbClr val="00677F"/>
                </a:solidFill>
              </a:rPr>
            </a:br>
            <a:r>
              <a:rPr lang="es-ES" sz="900" b="1" dirty="0">
                <a:solidFill>
                  <a:srgbClr val="00677F"/>
                </a:solidFill>
              </a:rPr>
              <a:t>Internacional Oro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2606DAA9-DEF6-8943-9E0A-42A3497472E8}"/>
              </a:ext>
            </a:extLst>
          </p:cNvPr>
          <p:cNvSpPr txBox="1"/>
          <p:nvPr/>
        </p:nvSpPr>
        <p:spPr>
          <a:xfrm>
            <a:off x="10101526" y="1288279"/>
            <a:ext cx="95332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rgbClr val="00677F"/>
                </a:solidFill>
              </a:rPr>
              <a:t>Diamante</a:t>
            </a:r>
            <a:br>
              <a:rPr lang="es-ES" sz="900" b="1" dirty="0">
                <a:solidFill>
                  <a:srgbClr val="00677F"/>
                </a:solidFill>
              </a:rPr>
            </a:br>
            <a:r>
              <a:rPr lang="es-ES" sz="900" b="1" dirty="0">
                <a:solidFill>
                  <a:srgbClr val="00677F"/>
                </a:solidFill>
              </a:rPr>
              <a:t>Internacional Platino</a:t>
            </a:r>
          </a:p>
        </p:txBody>
      </p:sp>
    </p:spTree>
    <p:extLst>
      <p:ext uri="{BB962C8B-B14F-4D97-AF65-F5344CB8AC3E}">
        <p14:creationId xmlns:p14="http://schemas.microsoft.com/office/powerpoint/2010/main" val="358172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E271F2F-3220-3F4B-AF8C-8BE3AC734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8614" y="2341319"/>
            <a:ext cx="3328986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200" b="1" dirty="0">
                <a:solidFill>
                  <a:srgbClr val="009FE3"/>
                </a:solidFill>
                <a:latin typeface="Arial Narrow"/>
                <a:cs typeface="Arial Narrow"/>
              </a:rPr>
              <a:t>Volumen Principal (VP) Mensual*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28614" y="3108321"/>
            <a:ext cx="332898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200" b="1" dirty="0">
                <a:solidFill>
                  <a:srgbClr val="009FE3"/>
                </a:solidFill>
                <a:latin typeface="Arial Narrow"/>
                <a:cs typeface="Arial Narrow"/>
              </a:rPr>
              <a:t>Distribuidores y /o Clientes Preferentes inscritos y patrocinados personalmente con 100 VP/mes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28614" y="4004700"/>
            <a:ext cx="332898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200" b="1" dirty="0">
                <a:solidFill>
                  <a:srgbClr val="009FE3"/>
                </a:solidFill>
                <a:latin typeface="Arial Narrow"/>
                <a:cs typeface="Arial Narrow"/>
              </a:rPr>
              <a:t>LP mensual en tus tres primeros</a:t>
            </a:r>
          </a:p>
          <a:p>
            <a:pPr algn="ctr"/>
            <a:r>
              <a:rPr lang="es-ES_tradnl" sz="1200" b="1" dirty="0">
                <a:solidFill>
                  <a:srgbClr val="009FE3"/>
                </a:solidFill>
                <a:latin typeface="Arial Narrow"/>
                <a:cs typeface="Arial Narrow"/>
              </a:rPr>
              <a:t>niveles sin compresión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28614" y="4926509"/>
            <a:ext cx="3328986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200" b="1" dirty="0">
                <a:solidFill>
                  <a:srgbClr val="009FE3"/>
                </a:solidFill>
                <a:latin typeface="Arial Narrow"/>
                <a:cs typeface="Arial Narrow"/>
              </a:rPr>
              <a:t>Líneas**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28614" y="5729968"/>
            <a:ext cx="332898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200" b="1" dirty="0">
                <a:solidFill>
                  <a:srgbClr val="009FE3"/>
                </a:solidFill>
                <a:latin typeface="Arial Narrow"/>
                <a:cs typeface="Arial Narrow"/>
              </a:rPr>
              <a:t>Volumen Organizacional </a:t>
            </a:r>
          </a:p>
          <a:p>
            <a:pPr algn="ctr"/>
            <a:r>
              <a:rPr lang="es-ES_tradnl" sz="1200" b="1" dirty="0">
                <a:solidFill>
                  <a:srgbClr val="009FE3"/>
                </a:solidFill>
                <a:latin typeface="Arial Narrow"/>
                <a:cs typeface="Arial Narrow"/>
              </a:rPr>
              <a:t>Mensual (VO)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4EE733-8C56-407F-BF5D-9C5A63137E81}"/>
              </a:ext>
            </a:extLst>
          </p:cNvPr>
          <p:cNvSpPr/>
          <p:nvPr/>
        </p:nvSpPr>
        <p:spPr>
          <a:xfrm>
            <a:off x="7928811" y="593387"/>
            <a:ext cx="42631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b="1" dirty="0">
                <a:solidFill>
                  <a:srgbClr val="126E9C"/>
                </a:solidFill>
                <a:latin typeface="Arial Narrow"/>
                <a:cs typeface="Arial Narrow"/>
              </a:rPr>
              <a:t>PLAN DE COMPENSACIÓN </a:t>
            </a:r>
          </a:p>
          <a:p>
            <a:pPr algn="ctr"/>
            <a:r>
              <a:rPr lang="es-ES_tradnl" sz="2400" b="1" dirty="0">
                <a:solidFill>
                  <a:srgbClr val="126E9C"/>
                </a:solidFill>
                <a:latin typeface="Arial Narrow"/>
                <a:cs typeface="Arial Narrow"/>
              </a:rPr>
              <a:t>ACTUALIZADO</a:t>
            </a:r>
            <a:endParaRPr lang="es-US" sz="2400" dirty="0">
              <a:solidFill>
                <a:srgbClr val="126E9C"/>
              </a:solidFill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446A34A0-FA74-534B-A5DA-822F88DDDDA9}"/>
              </a:ext>
            </a:extLst>
          </p:cNvPr>
          <p:cNvSpPr/>
          <p:nvPr/>
        </p:nvSpPr>
        <p:spPr>
          <a:xfrm>
            <a:off x="3998095" y="868762"/>
            <a:ext cx="15488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  <a:latin typeface="Arial Narrow"/>
                <a:cs typeface="Arial Narrow"/>
              </a:rPr>
              <a:t>ASOCIADO</a:t>
            </a:r>
            <a:endParaRPr lang="es-US" sz="2400" dirty="0">
              <a:solidFill>
                <a:schemeClr val="bg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85ACDE9-AC0B-1944-9F22-542A19DC3A81}"/>
              </a:ext>
            </a:extLst>
          </p:cNvPr>
          <p:cNvSpPr txBox="1"/>
          <p:nvPr/>
        </p:nvSpPr>
        <p:spPr>
          <a:xfrm>
            <a:off x="4278937" y="2295153"/>
            <a:ext cx="987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100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73BF554-7B7D-1A45-9119-C8F655C9340D}"/>
              </a:ext>
            </a:extLst>
          </p:cNvPr>
          <p:cNvSpPr txBox="1"/>
          <p:nvPr/>
        </p:nvSpPr>
        <p:spPr>
          <a:xfrm>
            <a:off x="4278937" y="3165731"/>
            <a:ext cx="987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E47832C-A8B9-974F-A8D6-DCDAA6109C89}"/>
              </a:ext>
            </a:extLst>
          </p:cNvPr>
          <p:cNvSpPr txBox="1"/>
          <p:nvPr/>
        </p:nvSpPr>
        <p:spPr>
          <a:xfrm>
            <a:off x="4278937" y="4009765"/>
            <a:ext cx="987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4519477-2FC8-1A46-A6DA-28709DE18180}"/>
              </a:ext>
            </a:extLst>
          </p:cNvPr>
          <p:cNvSpPr txBox="1"/>
          <p:nvPr/>
        </p:nvSpPr>
        <p:spPr>
          <a:xfrm>
            <a:off x="4278937" y="4880343"/>
            <a:ext cx="987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C75A5D7-393E-3E4D-9EB3-5A12FC29B4C8}"/>
              </a:ext>
            </a:extLst>
          </p:cNvPr>
          <p:cNvSpPr txBox="1"/>
          <p:nvPr/>
        </p:nvSpPr>
        <p:spPr>
          <a:xfrm>
            <a:off x="4278937" y="5790678"/>
            <a:ext cx="9871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 Aplica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58E7007-4EE5-5446-ACDC-DF03C8FB242C}"/>
              </a:ext>
            </a:extLst>
          </p:cNvPr>
          <p:cNvSpPr txBox="1"/>
          <p:nvPr/>
        </p:nvSpPr>
        <p:spPr>
          <a:xfrm>
            <a:off x="7315199" y="3295278"/>
            <a:ext cx="221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COMISIÓN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5B25E8F-769A-C74C-975B-80E0D68263B9}"/>
              </a:ext>
            </a:extLst>
          </p:cNvPr>
          <p:cNvSpPr txBox="1"/>
          <p:nvPr/>
        </p:nvSpPr>
        <p:spPr>
          <a:xfrm>
            <a:off x="7315199" y="4252540"/>
            <a:ext cx="221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009FE3"/>
                </a:solidFill>
              </a:rPr>
              <a:t>1er NIVEL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9723382-4E3F-0B4B-AF4F-61A7EC6E9764}"/>
              </a:ext>
            </a:extLst>
          </p:cNvPr>
          <p:cNvSpPr txBox="1"/>
          <p:nvPr/>
        </p:nvSpPr>
        <p:spPr>
          <a:xfrm>
            <a:off x="7315199" y="5195515"/>
            <a:ext cx="221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009FE3"/>
                </a:solidFill>
              </a:rPr>
              <a:t>2do NIVEL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7464745-A3E2-8B44-A5F2-B86A7FA80A83}"/>
              </a:ext>
            </a:extLst>
          </p:cNvPr>
          <p:cNvSpPr txBox="1"/>
          <p:nvPr/>
        </p:nvSpPr>
        <p:spPr>
          <a:xfrm>
            <a:off x="9529762" y="4238253"/>
            <a:ext cx="1214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2 %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0A92ADA-98EF-9845-A8A0-96F77F4367C0}"/>
              </a:ext>
            </a:extLst>
          </p:cNvPr>
          <p:cNvSpPr txBox="1"/>
          <p:nvPr/>
        </p:nvSpPr>
        <p:spPr>
          <a:xfrm>
            <a:off x="9529762" y="5138366"/>
            <a:ext cx="1214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25 %</a:t>
            </a:r>
          </a:p>
        </p:txBody>
      </p:sp>
    </p:spTree>
    <p:extLst>
      <p:ext uri="{BB962C8B-B14F-4D97-AF65-F5344CB8AC3E}">
        <p14:creationId xmlns:p14="http://schemas.microsoft.com/office/powerpoint/2010/main" val="409447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973FE09-9A56-C04C-B7DC-DF4A37D83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9"/>
            <a:ext cx="12192000" cy="685428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953A50-178E-E549-A785-0254D6097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8"/>
            <a:ext cx="12192000" cy="6854283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id="{F7669115-4A38-4D53-936C-C1DC3AE866F5}"/>
              </a:ext>
            </a:extLst>
          </p:cNvPr>
          <p:cNvSpPr/>
          <p:nvPr/>
        </p:nvSpPr>
        <p:spPr>
          <a:xfrm>
            <a:off x="0" y="1056232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>
                <a:solidFill>
                  <a:srgbClr val="00677F"/>
                </a:solidFill>
                <a:latin typeface="Arial Narrow"/>
                <a:cs typeface="Arial Narrow"/>
              </a:rPr>
              <a:t>Asociado</a:t>
            </a:r>
            <a:endParaRPr lang="es-US" sz="4000" dirty="0">
              <a:solidFill>
                <a:srgbClr val="00677F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CA16863-816A-4132-A28E-BA95B93AC87B}"/>
              </a:ext>
            </a:extLst>
          </p:cNvPr>
          <p:cNvSpPr txBox="1"/>
          <p:nvPr/>
        </p:nvSpPr>
        <p:spPr>
          <a:xfrm>
            <a:off x="1122523" y="2272938"/>
            <a:ext cx="9946954" cy="378565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defTabSz="457200"/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Beneficios</a:t>
            </a:r>
          </a:p>
          <a:p>
            <a:pPr defTabSz="457200"/>
            <a:endParaRPr lang="es-ES_tradnl" sz="4000" dirty="0">
              <a:solidFill>
                <a:srgbClr val="00677F"/>
              </a:solidFill>
              <a:latin typeface="+mj-lt"/>
              <a:cs typeface="Arial Narrow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Descuento del 25% por excedente de 100LP´S.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Acceso al </a:t>
            </a:r>
            <a:r>
              <a:rPr lang="es-ES_tradnl" sz="4000" dirty="0" err="1">
                <a:solidFill>
                  <a:srgbClr val="00677F"/>
                </a:solidFill>
                <a:latin typeface="+mj-lt"/>
                <a:cs typeface="Arial Narrow"/>
              </a:rPr>
              <a:t>Loyalty</a:t>
            </a: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 </a:t>
            </a:r>
            <a:r>
              <a:rPr lang="es-ES_tradnl" sz="4000" dirty="0" err="1">
                <a:solidFill>
                  <a:srgbClr val="00677F"/>
                </a:solidFill>
                <a:latin typeface="+mj-lt"/>
                <a:cs typeface="Arial Narrow"/>
              </a:rPr>
              <a:t>Program</a:t>
            </a: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2% del Primer Nivel.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25% del Segundo Nivel.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C6DAACBB-BE75-490F-BA9C-FA80D8EA8FFF}"/>
              </a:ext>
            </a:extLst>
          </p:cNvPr>
          <p:cNvSpPr/>
          <p:nvPr/>
        </p:nvSpPr>
        <p:spPr>
          <a:xfrm>
            <a:off x="7928811" y="0"/>
            <a:ext cx="42631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b="1" dirty="0">
                <a:solidFill>
                  <a:srgbClr val="00677F"/>
                </a:solidFill>
                <a:latin typeface="Arial Narrow"/>
                <a:cs typeface="Arial Narrow"/>
              </a:rPr>
              <a:t>PLAN DE COMPENSACIÓN </a:t>
            </a:r>
          </a:p>
          <a:p>
            <a:pPr algn="ctr"/>
            <a:r>
              <a:rPr lang="es-ES_tradnl" sz="2400" b="1" dirty="0">
                <a:solidFill>
                  <a:srgbClr val="00677F"/>
                </a:solidFill>
                <a:latin typeface="Arial Narrow"/>
                <a:cs typeface="Arial Narrow"/>
              </a:rPr>
              <a:t>ACTUALIZADO</a:t>
            </a:r>
            <a:endParaRPr lang="es-US" sz="2400" dirty="0">
              <a:solidFill>
                <a:srgbClr val="00677F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C6DE2A8-0357-6148-9477-B710C867F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7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7EED08-B9B9-E848-A916-DF6CCA56F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71475" y="2295153"/>
            <a:ext cx="3271838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200" b="1" dirty="0">
                <a:solidFill>
                  <a:srgbClr val="D24A16"/>
                </a:solidFill>
                <a:latin typeface="Arial Narrow"/>
                <a:cs typeface="Arial Narrow"/>
              </a:rPr>
              <a:t>Volumen Principal (VP) Mensual*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71475" y="3123860"/>
            <a:ext cx="3271838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200" b="1" dirty="0">
                <a:solidFill>
                  <a:srgbClr val="D24A16"/>
                </a:solidFill>
                <a:latin typeface="Arial Narrow"/>
                <a:cs typeface="Arial Narrow"/>
              </a:rPr>
              <a:t>Distribuidores y/o Clientes Preferentes inscritos y patrocinados personalmente con 100 VP/mes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71475" y="3990935"/>
            <a:ext cx="3271838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200" b="1" dirty="0">
                <a:solidFill>
                  <a:srgbClr val="D24A16"/>
                </a:solidFill>
                <a:latin typeface="Arial Narrow"/>
                <a:cs typeface="Arial Narrow"/>
              </a:rPr>
              <a:t>LP mensual en tus tres primeros</a:t>
            </a:r>
          </a:p>
          <a:p>
            <a:pPr algn="ctr"/>
            <a:r>
              <a:rPr lang="es-ES_tradnl" sz="1200" b="1" dirty="0">
                <a:solidFill>
                  <a:srgbClr val="D24A16"/>
                </a:solidFill>
                <a:latin typeface="Arial Narrow"/>
                <a:cs typeface="Arial Narrow"/>
              </a:rPr>
              <a:t>niveles sin compresión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71475" y="4925181"/>
            <a:ext cx="3271838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200" b="1" dirty="0">
                <a:solidFill>
                  <a:srgbClr val="D24A16"/>
                </a:solidFill>
                <a:latin typeface="Arial Narrow"/>
                <a:cs typeface="Arial Narrow"/>
              </a:rPr>
              <a:t>Líneas**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802039" y="5730966"/>
            <a:ext cx="243886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200" b="1" dirty="0">
                <a:solidFill>
                  <a:srgbClr val="D24A16"/>
                </a:solidFill>
                <a:latin typeface="Arial Narrow"/>
                <a:cs typeface="Arial Narrow"/>
              </a:rPr>
              <a:t>Volumen Organizacional </a:t>
            </a:r>
          </a:p>
          <a:p>
            <a:pPr algn="ctr"/>
            <a:r>
              <a:rPr lang="es-ES_tradnl" sz="1200" b="1" dirty="0">
                <a:solidFill>
                  <a:srgbClr val="D24A16"/>
                </a:solidFill>
                <a:latin typeface="Arial Narrow"/>
                <a:cs typeface="Arial Narrow"/>
              </a:rPr>
              <a:t>Mensual (VO)</a:t>
            </a: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7D00CFE0-527D-4B43-AED2-BC5CC99E632F}"/>
              </a:ext>
            </a:extLst>
          </p:cNvPr>
          <p:cNvSpPr/>
          <p:nvPr/>
        </p:nvSpPr>
        <p:spPr>
          <a:xfrm>
            <a:off x="3998095" y="868762"/>
            <a:ext cx="13083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  <a:latin typeface="Arial Narrow"/>
                <a:cs typeface="Arial Narrow"/>
              </a:rPr>
              <a:t>BUILDER</a:t>
            </a:r>
            <a:endParaRPr lang="es-US" sz="2400" dirty="0">
              <a:solidFill>
                <a:schemeClr val="bg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A758A4B-7A31-AF4B-9E22-41C01D9C61FE}"/>
              </a:ext>
            </a:extLst>
          </p:cNvPr>
          <p:cNvSpPr txBox="1"/>
          <p:nvPr/>
        </p:nvSpPr>
        <p:spPr>
          <a:xfrm>
            <a:off x="4278937" y="2295153"/>
            <a:ext cx="987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100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7726F66-4314-4044-9C43-3844438C4138}"/>
              </a:ext>
            </a:extLst>
          </p:cNvPr>
          <p:cNvSpPr txBox="1"/>
          <p:nvPr/>
        </p:nvSpPr>
        <p:spPr>
          <a:xfrm>
            <a:off x="4278937" y="3165731"/>
            <a:ext cx="987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4B8D936-92F6-8B48-ACB1-0E7D20F5A237}"/>
              </a:ext>
            </a:extLst>
          </p:cNvPr>
          <p:cNvSpPr txBox="1"/>
          <p:nvPr/>
        </p:nvSpPr>
        <p:spPr>
          <a:xfrm>
            <a:off x="4278937" y="4009765"/>
            <a:ext cx="987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5429C92-F717-6146-9CFF-3946FD4850F2}"/>
              </a:ext>
            </a:extLst>
          </p:cNvPr>
          <p:cNvSpPr txBox="1"/>
          <p:nvPr/>
        </p:nvSpPr>
        <p:spPr>
          <a:xfrm>
            <a:off x="4278937" y="4880343"/>
            <a:ext cx="987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82703C-1AFE-9445-9824-A66DCD460D1B}"/>
              </a:ext>
            </a:extLst>
          </p:cNvPr>
          <p:cNvSpPr txBox="1"/>
          <p:nvPr/>
        </p:nvSpPr>
        <p:spPr>
          <a:xfrm>
            <a:off x="3784060" y="5790678"/>
            <a:ext cx="2198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No Aplica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ECB570B-D025-8145-82DF-F3718944D101}"/>
              </a:ext>
            </a:extLst>
          </p:cNvPr>
          <p:cNvSpPr txBox="1"/>
          <p:nvPr/>
        </p:nvSpPr>
        <p:spPr>
          <a:xfrm>
            <a:off x="7315199" y="3026583"/>
            <a:ext cx="221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COMISIÓN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7B1D520-12BB-2248-A55D-CD66821BA661}"/>
              </a:ext>
            </a:extLst>
          </p:cNvPr>
          <p:cNvSpPr txBox="1"/>
          <p:nvPr/>
        </p:nvSpPr>
        <p:spPr>
          <a:xfrm>
            <a:off x="7315199" y="4025013"/>
            <a:ext cx="221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D24A16"/>
                </a:solidFill>
              </a:rPr>
              <a:t>1er NIVEL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159053D-541E-D441-8627-EBFFB853BF76}"/>
              </a:ext>
            </a:extLst>
          </p:cNvPr>
          <p:cNvSpPr txBox="1"/>
          <p:nvPr/>
        </p:nvSpPr>
        <p:spPr>
          <a:xfrm>
            <a:off x="7315199" y="4953700"/>
            <a:ext cx="221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D24A16"/>
                </a:solidFill>
              </a:rPr>
              <a:t>2do NIVEL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0367FB7-E3F9-6D4D-8D3C-2640E8A347A9}"/>
              </a:ext>
            </a:extLst>
          </p:cNvPr>
          <p:cNvSpPr txBox="1"/>
          <p:nvPr/>
        </p:nvSpPr>
        <p:spPr>
          <a:xfrm>
            <a:off x="9529762" y="4039299"/>
            <a:ext cx="1214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2 %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6E793CE-8846-2E4A-A1C7-C0FD81FB74C1}"/>
              </a:ext>
            </a:extLst>
          </p:cNvPr>
          <p:cNvSpPr txBox="1"/>
          <p:nvPr/>
        </p:nvSpPr>
        <p:spPr>
          <a:xfrm>
            <a:off x="9529762" y="4907407"/>
            <a:ext cx="1214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25 %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A43B196-AFC6-5F4A-8C24-F658372B40EA}"/>
              </a:ext>
            </a:extLst>
          </p:cNvPr>
          <p:cNvSpPr txBox="1"/>
          <p:nvPr/>
        </p:nvSpPr>
        <p:spPr>
          <a:xfrm>
            <a:off x="7315199" y="5896675"/>
            <a:ext cx="221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D24A16"/>
                </a:solidFill>
              </a:rPr>
              <a:t>3er NIVEL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065E4AF-9BE2-3749-B0A2-AAC4B1736A21}"/>
              </a:ext>
            </a:extLst>
          </p:cNvPr>
          <p:cNvSpPr txBox="1"/>
          <p:nvPr/>
        </p:nvSpPr>
        <p:spPr>
          <a:xfrm>
            <a:off x="9529762" y="5824166"/>
            <a:ext cx="1214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5 %</a:t>
            </a: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51728778-1D57-479B-893D-B4111A993C7F}"/>
              </a:ext>
            </a:extLst>
          </p:cNvPr>
          <p:cNvSpPr/>
          <p:nvPr/>
        </p:nvSpPr>
        <p:spPr>
          <a:xfrm>
            <a:off x="7928811" y="684095"/>
            <a:ext cx="42631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b="1" dirty="0">
                <a:solidFill>
                  <a:srgbClr val="00677F"/>
                </a:solidFill>
                <a:latin typeface="Arial Narrow"/>
                <a:cs typeface="Arial Narrow"/>
              </a:rPr>
              <a:t>PLAN DE COMPENSACIÓN </a:t>
            </a:r>
          </a:p>
          <a:p>
            <a:pPr algn="ctr"/>
            <a:r>
              <a:rPr lang="es-ES_tradnl" sz="2400" b="1" dirty="0">
                <a:solidFill>
                  <a:srgbClr val="00677F"/>
                </a:solidFill>
                <a:latin typeface="Arial Narrow"/>
                <a:cs typeface="Arial Narrow"/>
              </a:rPr>
              <a:t>ACTUALIZADO</a:t>
            </a:r>
            <a:endParaRPr lang="es-US" sz="2400" dirty="0">
              <a:solidFill>
                <a:srgbClr val="0067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7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F6D165-2293-2D47-8949-1404E08AA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8"/>
            <a:ext cx="12192000" cy="685428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4EE733-8C56-407F-BF5D-9C5A63137E81}"/>
              </a:ext>
            </a:extLst>
          </p:cNvPr>
          <p:cNvSpPr/>
          <p:nvPr/>
        </p:nvSpPr>
        <p:spPr>
          <a:xfrm>
            <a:off x="5070719" y="830997"/>
            <a:ext cx="20505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b="1" dirty="0">
                <a:solidFill>
                  <a:srgbClr val="00677F"/>
                </a:solidFill>
                <a:latin typeface="Arial Narrow"/>
                <a:cs typeface="Arial Narrow"/>
              </a:rPr>
              <a:t>BUILDER</a:t>
            </a:r>
            <a:endParaRPr lang="es-US" sz="4000" dirty="0">
              <a:solidFill>
                <a:srgbClr val="00677F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C449741-292B-4FDC-95AA-847BA4999063}"/>
              </a:ext>
            </a:extLst>
          </p:cNvPr>
          <p:cNvSpPr txBox="1"/>
          <p:nvPr/>
        </p:nvSpPr>
        <p:spPr>
          <a:xfrm>
            <a:off x="848776" y="1538883"/>
            <a:ext cx="10145406" cy="563231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defTabSz="457200"/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BENEFICIOS:</a:t>
            </a:r>
          </a:p>
          <a:p>
            <a:pPr defTabSz="457200"/>
            <a:endParaRPr lang="es-ES_tradnl" sz="4000" dirty="0">
              <a:solidFill>
                <a:srgbClr val="00677F"/>
              </a:solidFill>
              <a:latin typeface="+mj-lt"/>
              <a:cs typeface="Arial Narrow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 Descuento del 25% por excedente de 100LP´S.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Acceso al </a:t>
            </a:r>
            <a:r>
              <a:rPr lang="es-ES_tradnl" sz="4000" dirty="0" err="1">
                <a:solidFill>
                  <a:srgbClr val="00677F"/>
                </a:solidFill>
                <a:latin typeface="+mj-lt"/>
                <a:cs typeface="Arial Narrow"/>
              </a:rPr>
              <a:t>Loyalty</a:t>
            </a: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 </a:t>
            </a:r>
            <a:r>
              <a:rPr lang="es-ES_tradnl" sz="4000" dirty="0" err="1">
                <a:solidFill>
                  <a:srgbClr val="00677F"/>
                </a:solidFill>
                <a:latin typeface="+mj-lt"/>
                <a:cs typeface="Arial Narrow"/>
              </a:rPr>
              <a:t>Program</a:t>
            </a: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2% del Primer Nivel.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25% del Segundo Nivel.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5% del Tercer Nivel.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Acceso al </a:t>
            </a:r>
            <a:r>
              <a:rPr lang="es-ES_tradnl" sz="4000" dirty="0" err="1">
                <a:solidFill>
                  <a:srgbClr val="00677F"/>
                </a:solidFill>
                <a:latin typeface="+mj-lt"/>
                <a:cs typeface="Arial Narrow"/>
              </a:rPr>
              <a:t>Builder</a:t>
            </a:r>
            <a:r>
              <a:rPr lang="es-ES_tradnl" sz="4000" dirty="0">
                <a:solidFill>
                  <a:srgbClr val="00677F"/>
                </a:solidFill>
                <a:latin typeface="+mj-lt"/>
                <a:cs typeface="Arial Narrow"/>
              </a:rPr>
              <a:t> Bonus de 40€.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s-ES_tradnl" sz="4000" dirty="0">
              <a:solidFill>
                <a:srgbClr val="00677F"/>
              </a:solidFill>
              <a:latin typeface="+mj-lt"/>
              <a:cs typeface="Arial Narrow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69C12CA-2293-47A7-B854-11CE980962EF}"/>
              </a:ext>
            </a:extLst>
          </p:cNvPr>
          <p:cNvSpPr/>
          <p:nvPr/>
        </p:nvSpPr>
        <p:spPr>
          <a:xfrm>
            <a:off x="7928811" y="0"/>
            <a:ext cx="42631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b="1" dirty="0">
                <a:solidFill>
                  <a:srgbClr val="00677F"/>
                </a:solidFill>
                <a:latin typeface="Arial Narrow"/>
                <a:cs typeface="Arial Narrow"/>
              </a:rPr>
              <a:t>PLAN DE COMPENSACIÓN </a:t>
            </a:r>
          </a:p>
          <a:p>
            <a:pPr algn="ctr"/>
            <a:r>
              <a:rPr lang="es-ES_tradnl" sz="2400" b="1" dirty="0">
                <a:solidFill>
                  <a:srgbClr val="00677F"/>
                </a:solidFill>
                <a:latin typeface="Arial Narrow"/>
                <a:cs typeface="Arial Narrow"/>
              </a:rPr>
              <a:t>ACTUALIZADO</a:t>
            </a:r>
            <a:endParaRPr lang="es-US" sz="2400" dirty="0">
              <a:solidFill>
                <a:srgbClr val="0067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97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E06EC02-3F9D-0340-A156-858B7949D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69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6675B2-7736-4D9A-9093-9AB992F98025}"/>
              </a:ext>
            </a:extLst>
          </p:cNvPr>
          <p:cNvSpPr txBox="1"/>
          <p:nvPr/>
        </p:nvSpPr>
        <p:spPr>
          <a:xfrm>
            <a:off x="1905000" y="5897880"/>
            <a:ext cx="838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45EFA3-14E9-403F-BFF8-2E5CC43E7490}"/>
              </a:ext>
            </a:extLst>
          </p:cNvPr>
          <p:cNvSpPr txBox="1"/>
          <p:nvPr/>
        </p:nvSpPr>
        <p:spPr>
          <a:xfrm>
            <a:off x="-72036" y="28082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 Nuevo </a:t>
            </a:r>
            <a:r>
              <a:rPr lang="es-MX" sz="4000" b="1" dirty="0" err="1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Builder</a:t>
            </a:r>
            <a:r>
              <a:rPr lang="es-MX" sz="40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Bonus</a:t>
            </a:r>
            <a:endParaRPr lang="en-US" sz="4000" b="1" dirty="0">
              <a:solidFill>
                <a:srgbClr val="0067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A0DFB93-9764-754B-9771-9B098F96FE08}"/>
              </a:ext>
            </a:extLst>
          </p:cNvPr>
          <p:cNvSpPr txBox="1"/>
          <p:nvPr/>
        </p:nvSpPr>
        <p:spPr>
          <a:xfrm>
            <a:off x="2684100" y="1978582"/>
            <a:ext cx="98787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400" b="1" dirty="0">
                <a:solidFill>
                  <a:schemeClr val="bg1"/>
                </a:solidFill>
                <a:latin typeface="Arial Narrow"/>
                <a:cs typeface="Arial Narrow"/>
              </a:rPr>
              <a:t>INSCRIBIR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0E8C867-14DE-1240-B0D3-8E432CC9DB8C}"/>
              </a:ext>
            </a:extLst>
          </p:cNvPr>
          <p:cNvSpPr txBox="1"/>
          <p:nvPr/>
        </p:nvSpPr>
        <p:spPr>
          <a:xfrm>
            <a:off x="8484825" y="1978582"/>
            <a:ext cx="1130750" cy="3444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600" b="1" dirty="0">
                <a:solidFill>
                  <a:schemeClr val="bg1"/>
                </a:solidFill>
                <a:latin typeface="Arial Narrow"/>
                <a:cs typeface="Arial Narrow"/>
              </a:rPr>
              <a:t>RETENER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C6E93EC-6497-484C-928C-F8BB4265C534}"/>
              </a:ext>
            </a:extLst>
          </p:cNvPr>
          <p:cNvSpPr txBox="1"/>
          <p:nvPr/>
        </p:nvSpPr>
        <p:spPr>
          <a:xfrm>
            <a:off x="2461098" y="4293151"/>
            <a:ext cx="142996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4000" b="1" dirty="0">
                <a:solidFill>
                  <a:schemeClr val="bg1"/>
                </a:solidFill>
                <a:latin typeface="Arial Narrow"/>
                <a:cs typeface="Arial Narrow"/>
              </a:rPr>
              <a:t>40 €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FF47C4E-2DC1-304C-BC00-26440982FCC6}"/>
              </a:ext>
            </a:extLst>
          </p:cNvPr>
          <p:cNvSpPr txBox="1"/>
          <p:nvPr/>
        </p:nvSpPr>
        <p:spPr>
          <a:xfrm>
            <a:off x="5077838" y="4197711"/>
            <a:ext cx="1926077" cy="8617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5000" b="1" dirty="0">
                <a:solidFill>
                  <a:schemeClr val="bg1"/>
                </a:solidFill>
                <a:latin typeface="Arial Narrow"/>
                <a:cs typeface="Arial Narrow"/>
              </a:rPr>
              <a:t>160 €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4AC68E8-C6D6-4642-9B9C-A48F9E6F182C}"/>
              </a:ext>
            </a:extLst>
          </p:cNvPr>
          <p:cNvSpPr txBox="1"/>
          <p:nvPr/>
        </p:nvSpPr>
        <p:spPr>
          <a:xfrm>
            <a:off x="7835327" y="4136352"/>
            <a:ext cx="2371725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6000" b="1" dirty="0">
                <a:solidFill>
                  <a:schemeClr val="bg1"/>
                </a:solidFill>
                <a:latin typeface="Arial Narrow"/>
                <a:cs typeface="Arial Narrow"/>
              </a:rPr>
              <a:t>640 €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0F56D77-5BBD-E841-8C35-C1133BFA0DF5}"/>
              </a:ext>
            </a:extLst>
          </p:cNvPr>
          <p:cNvSpPr txBox="1"/>
          <p:nvPr/>
        </p:nvSpPr>
        <p:spPr>
          <a:xfrm>
            <a:off x="5527616" y="1978582"/>
            <a:ext cx="1130750" cy="3444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_tradnl" sz="1600" b="1" dirty="0">
                <a:solidFill>
                  <a:schemeClr val="bg1"/>
                </a:solidFill>
                <a:latin typeface="Arial Narrow"/>
                <a:cs typeface="Arial Narrow"/>
              </a:rPr>
              <a:t>DUPLICAR</a:t>
            </a:r>
          </a:p>
        </p:txBody>
      </p:sp>
    </p:spTree>
    <p:extLst>
      <p:ext uri="{BB962C8B-B14F-4D97-AF65-F5344CB8AC3E}">
        <p14:creationId xmlns:p14="http://schemas.microsoft.com/office/powerpoint/2010/main" val="384286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A9AB399-01D3-7649-8169-F774149AC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4EE733-8C56-407F-BF5D-9C5A63137E81}"/>
              </a:ext>
            </a:extLst>
          </p:cNvPr>
          <p:cNvSpPr/>
          <p:nvPr/>
        </p:nvSpPr>
        <p:spPr>
          <a:xfrm>
            <a:off x="525294" y="455106"/>
            <a:ext cx="710119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500" dirty="0">
                <a:solidFill>
                  <a:srgbClr val="00677F"/>
                </a:solidFill>
                <a:latin typeface="Arial Narrow"/>
                <a:cs typeface="Arial Narrow"/>
              </a:rPr>
              <a:t>Ejemplo con 100 LP en 1er nivel</a:t>
            </a:r>
            <a:endParaRPr lang="es-US" sz="3500" dirty="0">
              <a:solidFill>
                <a:srgbClr val="00677F"/>
              </a:solidFill>
            </a:endParaRP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925101" y="3812380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56F82059-2A53-44DC-A95E-414AC6F84873}"/>
              </a:ext>
            </a:extLst>
          </p:cNvPr>
          <p:cNvCxnSpPr/>
          <p:nvPr/>
        </p:nvCxnSpPr>
        <p:spPr>
          <a:xfrm flipV="1">
            <a:off x="27925101" y="5168105"/>
            <a:ext cx="520700" cy="158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936214" y="2456655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8029305" y="3980644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71A5346-6A9A-B842-AC0C-81216609116B}"/>
              </a:ext>
            </a:extLst>
          </p:cNvPr>
          <p:cNvSpPr txBox="1"/>
          <p:nvPr/>
        </p:nvSpPr>
        <p:spPr>
          <a:xfrm>
            <a:off x="709863" y="1721946"/>
            <a:ext cx="38019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TÚ</a:t>
            </a:r>
          </a:p>
          <a:p>
            <a:pPr algn="ctr"/>
            <a:r>
              <a:rPr lang="es-ES" sz="1200" dirty="0"/>
              <a:t>100 LP </a:t>
            </a:r>
            <a:r>
              <a:rPr lang="es-ES" sz="1200" b="1" dirty="0"/>
              <a:t>CON</a:t>
            </a:r>
            <a:r>
              <a:rPr lang="es-ES" sz="1200" dirty="0"/>
              <a:t> LOYALTY PROGRAM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6A14E3C-BB5E-7A4E-90A2-7834A2D91F4A}"/>
              </a:ext>
            </a:extLst>
          </p:cNvPr>
          <p:cNvSpPr txBox="1"/>
          <p:nvPr/>
        </p:nvSpPr>
        <p:spPr>
          <a:xfrm>
            <a:off x="600079" y="5272087"/>
            <a:ext cx="74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SIN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F52B977-6F4D-FE49-B6DD-A26C02F8BE9C}"/>
              </a:ext>
            </a:extLst>
          </p:cNvPr>
          <p:cNvSpPr txBox="1"/>
          <p:nvPr/>
        </p:nvSpPr>
        <p:spPr>
          <a:xfrm>
            <a:off x="1438278" y="5272087"/>
            <a:ext cx="733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CON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3329A12-D9AF-D148-A940-F8E97E4DC2B0}"/>
              </a:ext>
            </a:extLst>
          </p:cNvPr>
          <p:cNvSpPr txBox="1"/>
          <p:nvPr/>
        </p:nvSpPr>
        <p:spPr>
          <a:xfrm>
            <a:off x="2243144" y="5272087"/>
            <a:ext cx="74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SIN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67F1C57-4B7B-5944-9AD2-F2B8E1CF5EF8}"/>
              </a:ext>
            </a:extLst>
          </p:cNvPr>
          <p:cNvSpPr txBox="1"/>
          <p:nvPr/>
        </p:nvSpPr>
        <p:spPr>
          <a:xfrm>
            <a:off x="3038478" y="5272087"/>
            <a:ext cx="733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CON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6ACA99-5207-9949-8EB8-4EC311BDA71D}"/>
              </a:ext>
            </a:extLst>
          </p:cNvPr>
          <p:cNvSpPr txBox="1"/>
          <p:nvPr/>
        </p:nvSpPr>
        <p:spPr>
          <a:xfrm>
            <a:off x="3867155" y="5272087"/>
            <a:ext cx="733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CON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F2213AA7-CEA4-0B45-8D38-986B3223A117}"/>
              </a:ext>
            </a:extLst>
          </p:cNvPr>
          <p:cNvSpPr/>
          <p:nvPr/>
        </p:nvSpPr>
        <p:spPr>
          <a:xfrm>
            <a:off x="4836695" y="1721946"/>
            <a:ext cx="735530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500" b="1" dirty="0">
                <a:solidFill>
                  <a:srgbClr val="00677F"/>
                </a:solidFill>
                <a:latin typeface="Arial Narrow"/>
                <a:cs typeface="Arial Narrow"/>
              </a:rPr>
              <a:t>600 LP en el Volumen de Equipo</a:t>
            </a:r>
          </a:p>
          <a:p>
            <a:pPr algn="ctr"/>
            <a:endParaRPr lang="es-ES_tradnl" sz="3500" b="1" dirty="0">
              <a:solidFill>
                <a:srgbClr val="00677F"/>
              </a:solidFill>
              <a:latin typeface="Arial Narrow"/>
              <a:cs typeface="Arial Narrow"/>
            </a:endParaRPr>
          </a:p>
          <a:p>
            <a:r>
              <a:rPr lang="es-US" sz="3500" dirty="0">
                <a:solidFill>
                  <a:srgbClr val="00677F"/>
                </a:solidFill>
              </a:rPr>
              <a:t>Volumen de Equipo: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US" sz="3500" dirty="0">
                <a:solidFill>
                  <a:srgbClr val="00677F"/>
                </a:solidFill>
              </a:rPr>
              <a:t>Tus compras personales</a:t>
            </a:r>
            <a:br>
              <a:rPr lang="es-US" sz="3500" dirty="0">
                <a:solidFill>
                  <a:srgbClr val="00677F"/>
                </a:solidFill>
              </a:rPr>
            </a:br>
            <a:r>
              <a:rPr lang="es-US" sz="3500" dirty="0">
                <a:solidFill>
                  <a:srgbClr val="00677F"/>
                </a:solidFill>
              </a:rPr>
              <a:t>			+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US" sz="3500" dirty="0">
                <a:solidFill>
                  <a:srgbClr val="00677F"/>
                </a:solidFill>
              </a:rPr>
              <a:t>Compras de los clientes preferenciales o de tus Distribuidores de tu línea frontal </a:t>
            </a:r>
          </a:p>
        </p:txBody>
      </p:sp>
    </p:spTree>
    <p:extLst>
      <p:ext uri="{BB962C8B-B14F-4D97-AF65-F5344CB8AC3E}">
        <p14:creationId xmlns:p14="http://schemas.microsoft.com/office/powerpoint/2010/main" val="151638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649ECAA-2AC1-4C42-BDD4-CBB1718BE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8"/>
            <a:ext cx="12192000" cy="6854283"/>
          </a:xfrm>
          <a:prstGeom prst="rect">
            <a:avLst/>
          </a:prstGeom>
        </p:spPr>
      </p:pic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925101" y="3812380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56F82059-2A53-44DC-A95E-414AC6F84873}"/>
              </a:ext>
            </a:extLst>
          </p:cNvPr>
          <p:cNvCxnSpPr/>
          <p:nvPr/>
        </p:nvCxnSpPr>
        <p:spPr>
          <a:xfrm flipV="1">
            <a:off x="27925101" y="5168105"/>
            <a:ext cx="520700" cy="158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936214" y="2456655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8029305" y="3980644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ectangle 9">
            <a:extLst>
              <a:ext uri="{FF2B5EF4-FFF2-40B4-BE49-F238E27FC236}">
                <a16:creationId xmlns:a16="http://schemas.microsoft.com/office/drawing/2014/main" id="{F2213AA7-CEA4-0B45-8D38-986B3223A117}"/>
              </a:ext>
            </a:extLst>
          </p:cNvPr>
          <p:cNvSpPr/>
          <p:nvPr/>
        </p:nvSpPr>
        <p:spPr>
          <a:xfrm>
            <a:off x="1499937" y="5394425"/>
            <a:ext cx="91921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677F"/>
                </a:solidFill>
                <a:latin typeface="Arial Narrow"/>
                <a:cs typeface="Arial Narrow"/>
              </a:rPr>
              <a:t>600 LP EN EL Volumen de Equipo</a:t>
            </a:r>
          </a:p>
          <a:p>
            <a:r>
              <a:rPr lang="es-US" sz="1200" dirty="0">
                <a:solidFill>
                  <a:srgbClr val="00677F"/>
                </a:solidFill>
              </a:rPr>
              <a:t>Volumen de Equipo = Tus compras personales + compras de los clientes preferenciales  o de tus Distribuidores de tu línea frontal </a:t>
            </a:r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778A3EA4-4662-8243-A0F1-4BD1F142C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528869"/>
              </p:ext>
            </p:extLst>
          </p:nvPr>
        </p:nvGraphicFramePr>
        <p:xfrm>
          <a:off x="1499937" y="2098053"/>
          <a:ext cx="9192125" cy="287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5667">
                  <a:extLst>
                    <a:ext uri="{9D8B030D-6E8A-4147-A177-3AD203B41FA5}">
                      <a16:colId xmlns:a16="http://schemas.microsoft.com/office/drawing/2014/main" val="2016536958"/>
                    </a:ext>
                  </a:extLst>
                </a:gridCol>
                <a:gridCol w="1180596">
                  <a:extLst>
                    <a:ext uri="{9D8B030D-6E8A-4147-A177-3AD203B41FA5}">
                      <a16:colId xmlns:a16="http://schemas.microsoft.com/office/drawing/2014/main" val="1898219145"/>
                    </a:ext>
                  </a:extLst>
                </a:gridCol>
                <a:gridCol w="1187072">
                  <a:extLst>
                    <a:ext uri="{9D8B030D-6E8A-4147-A177-3AD203B41FA5}">
                      <a16:colId xmlns:a16="http://schemas.microsoft.com/office/drawing/2014/main" val="2338157247"/>
                    </a:ext>
                  </a:extLst>
                </a:gridCol>
                <a:gridCol w="697414">
                  <a:extLst>
                    <a:ext uri="{9D8B030D-6E8A-4147-A177-3AD203B41FA5}">
                      <a16:colId xmlns:a16="http://schemas.microsoft.com/office/drawing/2014/main" val="1964609971"/>
                    </a:ext>
                  </a:extLst>
                </a:gridCol>
                <a:gridCol w="934273">
                  <a:extLst>
                    <a:ext uri="{9D8B030D-6E8A-4147-A177-3AD203B41FA5}">
                      <a16:colId xmlns:a16="http://schemas.microsoft.com/office/drawing/2014/main" val="2905877475"/>
                    </a:ext>
                  </a:extLst>
                </a:gridCol>
                <a:gridCol w="1776433">
                  <a:extLst>
                    <a:ext uri="{9D8B030D-6E8A-4147-A177-3AD203B41FA5}">
                      <a16:colId xmlns:a16="http://schemas.microsoft.com/office/drawing/2014/main" val="768428249"/>
                    </a:ext>
                  </a:extLst>
                </a:gridCol>
                <a:gridCol w="1095745">
                  <a:extLst>
                    <a:ext uri="{9D8B030D-6E8A-4147-A177-3AD203B41FA5}">
                      <a16:colId xmlns:a16="http://schemas.microsoft.com/office/drawing/2014/main" val="383456447"/>
                    </a:ext>
                  </a:extLst>
                </a:gridCol>
                <a:gridCol w="1114925">
                  <a:extLst>
                    <a:ext uri="{9D8B030D-6E8A-4147-A177-3AD203B41FA5}">
                      <a16:colId xmlns:a16="http://schemas.microsoft.com/office/drawing/2014/main" val="792581953"/>
                    </a:ext>
                  </a:extLst>
                </a:gridCol>
              </a:tblGrid>
              <a:tr h="1513405"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VOLUMEN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VOLUMEN DE EQUIPO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CÁLCULOS</a:t>
                      </a:r>
                      <a:br>
                        <a:rPr lang="es-ES" sz="1800" dirty="0"/>
                      </a:br>
                      <a:r>
                        <a:rPr lang="es-ES" sz="1800" dirty="0"/>
                        <a:t>(% x Volumen)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BONO GENERACIONAL (</a:t>
                      </a:r>
                      <a:r>
                        <a:rPr lang="es-ES" sz="1800" u="none" strike="noStrike" dirty="0">
                          <a:effectLst/>
                        </a:rPr>
                        <a:t>“LP” x 0,769 €)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BUILDER BONUS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TOTAL A RECIBIR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2174495"/>
                  </a:ext>
                </a:extLst>
              </a:tr>
              <a:tr h="68196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Tú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100 LP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600 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5053831"/>
                  </a:ext>
                </a:extLst>
              </a:tr>
              <a:tr h="68196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1er Nivel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500 LP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10 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7,69€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40€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47,69€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9631715"/>
                  </a:ext>
                </a:extLst>
              </a:tr>
            </a:tbl>
          </a:graphicData>
        </a:graphic>
      </p:graphicFrame>
      <p:sp>
        <p:nvSpPr>
          <p:cNvPr id="11" name="Rectangle 9">
            <a:extLst>
              <a:ext uri="{FF2B5EF4-FFF2-40B4-BE49-F238E27FC236}">
                <a16:creationId xmlns:a16="http://schemas.microsoft.com/office/drawing/2014/main" id="{DB9C41ED-FE5C-426B-9131-365B8EC77932}"/>
              </a:ext>
            </a:extLst>
          </p:cNvPr>
          <p:cNvSpPr/>
          <p:nvPr/>
        </p:nvSpPr>
        <p:spPr>
          <a:xfrm>
            <a:off x="0" y="1130222"/>
            <a:ext cx="1219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000" dirty="0">
                <a:solidFill>
                  <a:srgbClr val="00677F"/>
                </a:solidFill>
                <a:latin typeface="Arial Narrow"/>
                <a:cs typeface="Arial Narrow"/>
              </a:rPr>
              <a:t>Ejemplo con 100 LP en 1er nivel – RANGO BUILDER</a:t>
            </a:r>
            <a:endParaRPr lang="es-US" sz="3000" dirty="0">
              <a:solidFill>
                <a:srgbClr val="00677F"/>
              </a:solidFill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5A433639-19BF-4BC0-8B9D-0043A15565D5}"/>
              </a:ext>
            </a:extLst>
          </p:cNvPr>
          <p:cNvSpPr txBox="1"/>
          <p:nvPr/>
        </p:nvSpPr>
        <p:spPr>
          <a:xfrm>
            <a:off x="0" y="21281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 Nuevo </a:t>
            </a:r>
            <a:r>
              <a:rPr lang="es-MX" sz="4000" b="1" dirty="0" err="1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Builder</a:t>
            </a:r>
            <a:r>
              <a:rPr lang="es-MX" sz="40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Bonus y Plan de Compensación</a:t>
            </a:r>
            <a:endParaRPr lang="en-US" sz="4000" b="1" dirty="0">
              <a:solidFill>
                <a:srgbClr val="0067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88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976916" y="4510881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988029" y="3155156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9">
            <a:extLst>
              <a:ext uri="{FF2B5EF4-FFF2-40B4-BE49-F238E27FC236}">
                <a16:creationId xmlns:a16="http://schemas.microsoft.com/office/drawing/2014/main" id="{8AE874F0-F848-4C4F-A562-94C904FE06F5}"/>
              </a:ext>
            </a:extLst>
          </p:cNvPr>
          <p:cNvSpPr/>
          <p:nvPr/>
        </p:nvSpPr>
        <p:spPr>
          <a:xfrm>
            <a:off x="3423409" y="271066"/>
            <a:ext cx="5707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400" b="1" dirty="0">
                <a:solidFill>
                  <a:srgbClr val="135181"/>
                </a:solidFill>
                <a:latin typeface="Arial Narrow"/>
                <a:cs typeface="Arial Narrow"/>
              </a:rPr>
              <a:t>PLAN DE COMPENSACIONES: 1er y 2do nivel</a:t>
            </a:r>
            <a:endParaRPr lang="es-US" sz="2400" dirty="0">
              <a:solidFill>
                <a:srgbClr val="13518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23EBC7A-2FD1-2D4A-B5F4-FA22D78A8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621" y="0"/>
            <a:ext cx="8920758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6940208-8FB6-4E4F-AF53-59F54B5AD821}"/>
              </a:ext>
            </a:extLst>
          </p:cNvPr>
          <p:cNvSpPr txBox="1"/>
          <p:nvPr/>
        </p:nvSpPr>
        <p:spPr>
          <a:xfrm>
            <a:off x="2545462" y="1580198"/>
            <a:ext cx="3170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TÚ</a:t>
            </a:r>
          </a:p>
          <a:p>
            <a:pPr algn="ctr"/>
            <a:r>
              <a:rPr lang="es-ES" sz="1200" dirty="0"/>
              <a:t>100 LP </a:t>
            </a:r>
            <a:r>
              <a:rPr lang="es-ES" sz="1200" b="1" dirty="0"/>
              <a:t>CON</a:t>
            </a:r>
            <a:r>
              <a:rPr lang="es-ES" sz="1200" dirty="0"/>
              <a:t> LOYALTY PROGRAM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80D26EF-C0C1-E942-8469-9959C58C4F34}"/>
              </a:ext>
            </a:extLst>
          </p:cNvPr>
          <p:cNvSpPr txBox="1"/>
          <p:nvPr/>
        </p:nvSpPr>
        <p:spPr>
          <a:xfrm>
            <a:off x="2026543" y="5272087"/>
            <a:ext cx="74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10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10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  <a:br>
              <a:rPr lang="es-ES" sz="1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s-ES" sz="1000" dirty="0">
                <a:solidFill>
                  <a:schemeClr val="bg2">
                    <a:lumMod val="75000"/>
                  </a:schemeClr>
                </a:solidFill>
              </a:rPr>
              <a:t>PROGRAM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2441079-3F25-E440-AB6D-8D15E6D1F4E9}"/>
              </a:ext>
            </a:extLst>
          </p:cNvPr>
          <p:cNvSpPr txBox="1"/>
          <p:nvPr/>
        </p:nvSpPr>
        <p:spPr>
          <a:xfrm>
            <a:off x="2864742" y="5272087"/>
            <a:ext cx="733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CON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6726DE-5B8B-1A43-9953-3E6B851D864D}"/>
              </a:ext>
            </a:extLst>
          </p:cNvPr>
          <p:cNvSpPr txBox="1"/>
          <p:nvPr/>
        </p:nvSpPr>
        <p:spPr>
          <a:xfrm>
            <a:off x="3745615" y="5272087"/>
            <a:ext cx="74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10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10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  <a:br>
              <a:rPr lang="es-ES" sz="1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s-ES" sz="1000" dirty="0">
                <a:solidFill>
                  <a:schemeClr val="bg2">
                    <a:lumMod val="75000"/>
                  </a:schemeClr>
                </a:solidFill>
              </a:rPr>
              <a:t>PROGRAM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8127BD0-E86C-1745-B683-5BF94F4927D7}"/>
              </a:ext>
            </a:extLst>
          </p:cNvPr>
          <p:cNvSpPr txBox="1"/>
          <p:nvPr/>
        </p:nvSpPr>
        <p:spPr>
          <a:xfrm>
            <a:off x="4592958" y="5272087"/>
            <a:ext cx="733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CON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12ED4DC-05CC-3747-AA94-8871A4B20D39}"/>
              </a:ext>
            </a:extLst>
          </p:cNvPr>
          <p:cNvSpPr txBox="1"/>
          <p:nvPr/>
        </p:nvSpPr>
        <p:spPr>
          <a:xfrm>
            <a:off x="5434206" y="5272087"/>
            <a:ext cx="733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CON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A5AA94A-9F07-E042-9797-1915A90A2991}"/>
              </a:ext>
            </a:extLst>
          </p:cNvPr>
          <p:cNvSpPr txBox="1"/>
          <p:nvPr/>
        </p:nvSpPr>
        <p:spPr>
          <a:xfrm>
            <a:off x="7781544" y="1881178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5845E8-EA6E-7C47-B985-226336646627}"/>
              </a:ext>
            </a:extLst>
          </p:cNvPr>
          <p:cNvSpPr txBox="1"/>
          <p:nvPr/>
        </p:nvSpPr>
        <p:spPr>
          <a:xfrm>
            <a:off x="8202168" y="1881178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340BB63-820A-3B44-B056-6733493B3BCF}"/>
              </a:ext>
            </a:extLst>
          </p:cNvPr>
          <p:cNvSpPr txBox="1"/>
          <p:nvPr/>
        </p:nvSpPr>
        <p:spPr>
          <a:xfrm>
            <a:off x="8604504" y="1881178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55BCC32-A2C7-8249-A71D-7B9D32457B6C}"/>
              </a:ext>
            </a:extLst>
          </p:cNvPr>
          <p:cNvSpPr txBox="1"/>
          <p:nvPr/>
        </p:nvSpPr>
        <p:spPr>
          <a:xfrm>
            <a:off x="9015984" y="1881178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941DFCC-FF1C-3C42-877A-3879D47374A5}"/>
              </a:ext>
            </a:extLst>
          </p:cNvPr>
          <p:cNvSpPr txBox="1"/>
          <p:nvPr/>
        </p:nvSpPr>
        <p:spPr>
          <a:xfrm>
            <a:off x="9454896" y="1881178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4E9603D-4809-3A4C-BB1D-EB5CD871EF77}"/>
              </a:ext>
            </a:extLst>
          </p:cNvPr>
          <p:cNvSpPr txBox="1"/>
          <p:nvPr/>
        </p:nvSpPr>
        <p:spPr>
          <a:xfrm>
            <a:off x="7781544" y="3938578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A4B3AF-E75D-174B-98AE-5DC0B4A112F9}"/>
              </a:ext>
            </a:extLst>
          </p:cNvPr>
          <p:cNvSpPr txBox="1"/>
          <p:nvPr/>
        </p:nvSpPr>
        <p:spPr>
          <a:xfrm>
            <a:off x="8202168" y="3938578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A84016F-3EC1-0846-B8D9-487F89EFD4A8}"/>
              </a:ext>
            </a:extLst>
          </p:cNvPr>
          <p:cNvSpPr txBox="1"/>
          <p:nvPr/>
        </p:nvSpPr>
        <p:spPr>
          <a:xfrm>
            <a:off x="8604504" y="3938578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BBA2478-E2C4-9E4B-AA5D-D2E627E4D128}"/>
              </a:ext>
            </a:extLst>
          </p:cNvPr>
          <p:cNvSpPr txBox="1"/>
          <p:nvPr/>
        </p:nvSpPr>
        <p:spPr>
          <a:xfrm>
            <a:off x="9015984" y="3938578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265CFF6-8C5A-2A4E-A3FD-D562367F3C39}"/>
              </a:ext>
            </a:extLst>
          </p:cNvPr>
          <p:cNvSpPr txBox="1"/>
          <p:nvPr/>
        </p:nvSpPr>
        <p:spPr>
          <a:xfrm>
            <a:off x="9454896" y="3938578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AFC084A-88C3-2442-8856-FA52A22B950A}"/>
              </a:ext>
            </a:extLst>
          </p:cNvPr>
          <p:cNvSpPr txBox="1"/>
          <p:nvPr/>
        </p:nvSpPr>
        <p:spPr>
          <a:xfrm>
            <a:off x="7781544" y="6005122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1120992-4A05-2A4B-9A85-FF1CB5C4A033}"/>
              </a:ext>
            </a:extLst>
          </p:cNvPr>
          <p:cNvSpPr txBox="1"/>
          <p:nvPr/>
        </p:nvSpPr>
        <p:spPr>
          <a:xfrm>
            <a:off x="8202168" y="6005122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58BE6CFD-D085-D948-AE83-D65753AD9BDD}"/>
              </a:ext>
            </a:extLst>
          </p:cNvPr>
          <p:cNvSpPr txBox="1"/>
          <p:nvPr/>
        </p:nvSpPr>
        <p:spPr>
          <a:xfrm>
            <a:off x="8604504" y="6005122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B1AECFE-E3DB-8243-947B-8E4ADA839015}"/>
              </a:ext>
            </a:extLst>
          </p:cNvPr>
          <p:cNvSpPr txBox="1"/>
          <p:nvPr/>
        </p:nvSpPr>
        <p:spPr>
          <a:xfrm>
            <a:off x="9015984" y="6005122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B3B9D364-B2B7-A742-9430-3E4345F2BFA1}"/>
              </a:ext>
            </a:extLst>
          </p:cNvPr>
          <p:cNvSpPr txBox="1"/>
          <p:nvPr/>
        </p:nvSpPr>
        <p:spPr>
          <a:xfrm>
            <a:off x="9454896" y="6005122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9367A737-E3A9-4C40-A249-A0B756F54E47}"/>
              </a:ext>
            </a:extLst>
          </p:cNvPr>
          <p:cNvSpPr txBox="1"/>
          <p:nvPr/>
        </p:nvSpPr>
        <p:spPr>
          <a:xfrm>
            <a:off x="7282054" y="253611"/>
            <a:ext cx="3170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/>
              <a:t>EQUIPO</a:t>
            </a:r>
          </a:p>
          <a:p>
            <a:pPr algn="ctr"/>
            <a:r>
              <a:rPr lang="es-ES" sz="800" dirty="0"/>
              <a:t>100 LP </a:t>
            </a:r>
            <a:r>
              <a:rPr lang="es-ES" sz="800" b="1" dirty="0"/>
              <a:t>CON</a:t>
            </a:r>
            <a:r>
              <a:rPr lang="es-ES" sz="800" dirty="0"/>
              <a:t> LOYALTY PROGRAM 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180F97F-0AF3-7B4B-B0DB-16CFCE41AD83}"/>
              </a:ext>
            </a:extLst>
          </p:cNvPr>
          <p:cNvSpPr txBox="1"/>
          <p:nvPr/>
        </p:nvSpPr>
        <p:spPr>
          <a:xfrm>
            <a:off x="7282054" y="2293430"/>
            <a:ext cx="3170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/>
              <a:t>EQUIPO</a:t>
            </a:r>
          </a:p>
          <a:p>
            <a:pPr algn="ctr"/>
            <a:r>
              <a:rPr lang="es-ES" sz="800" dirty="0"/>
              <a:t>100 LP </a:t>
            </a:r>
            <a:r>
              <a:rPr lang="es-ES" sz="800" b="1" dirty="0"/>
              <a:t>CON</a:t>
            </a:r>
            <a:r>
              <a:rPr lang="es-ES" sz="800" dirty="0"/>
              <a:t> LOYALTY PROGRAM 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9E1D821E-3825-E748-B507-8B2EDDD96852}"/>
              </a:ext>
            </a:extLst>
          </p:cNvPr>
          <p:cNvSpPr txBox="1"/>
          <p:nvPr/>
        </p:nvSpPr>
        <p:spPr>
          <a:xfrm>
            <a:off x="7282054" y="4359974"/>
            <a:ext cx="3170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/>
              <a:t>EQUIPO</a:t>
            </a:r>
          </a:p>
          <a:p>
            <a:pPr algn="ctr"/>
            <a:r>
              <a:rPr lang="es-ES" sz="800" dirty="0"/>
              <a:t>100 LP </a:t>
            </a:r>
            <a:r>
              <a:rPr lang="es-ES" sz="800" b="1" dirty="0"/>
              <a:t>CON</a:t>
            </a:r>
            <a:r>
              <a:rPr lang="es-ES" sz="800" dirty="0"/>
              <a:t> LOYALTY PROGRAM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5226EA1-BDB2-4341-812E-22941DC0CDEA}"/>
              </a:ext>
            </a:extLst>
          </p:cNvPr>
          <p:cNvSpPr/>
          <p:nvPr/>
        </p:nvSpPr>
        <p:spPr>
          <a:xfrm>
            <a:off x="2769493" y="6234320"/>
            <a:ext cx="3505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rgbClr val="135181"/>
                </a:solidFill>
                <a:latin typeface="Arial Narrow"/>
                <a:cs typeface="Arial Narrow"/>
              </a:rPr>
              <a:t>600 LP EN EL VOLUMEN DE EQUIPO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30AAD392-A39D-2C4F-B434-EFCC7C01889E}"/>
              </a:ext>
            </a:extLst>
          </p:cNvPr>
          <p:cNvSpPr/>
          <p:nvPr/>
        </p:nvSpPr>
        <p:spPr>
          <a:xfrm>
            <a:off x="7664908" y="6435488"/>
            <a:ext cx="2405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200" b="1" dirty="0">
                <a:solidFill>
                  <a:srgbClr val="135181"/>
                </a:solidFill>
                <a:latin typeface="Arial Narrow"/>
                <a:cs typeface="Arial Narrow"/>
              </a:rPr>
              <a:t>600 LP EN EL VOLUMEN DE EQUIPO</a:t>
            </a:r>
          </a:p>
        </p:txBody>
      </p:sp>
      <p:sp>
        <p:nvSpPr>
          <p:cNvPr id="41" name="Rectangle 9">
            <a:extLst>
              <a:ext uri="{FF2B5EF4-FFF2-40B4-BE49-F238E27FC236}">
                <a16:creationId xmlns:a16="http://schemas.microsoft.com/office/drawing/2014/main" id="{F9500FA0-7A0F-4F92-9645-158C8160BED9}"/>
              </a:ext>
            </a:extLst>
          </p:cNvPr>
          <p:cNvSpPr/>
          <p:nvPr/>
        </p:nvSpPr>
        <p:spPr>
          <a:xfrm>
            <a:off x="264695" y="222833"/>
            <a:ext cx="70173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000" dirty="0">
                <a:solidFill>
                  <a:srgbClr val="135181"/>
                </a:solidFill>
                <a:latin typeface="Arial Narrow"/>
                <a:cs typeface="Arial Narrow"/>
              </a:rPr>
              <a:t>Ejemplo con 100 LP en 1er nivel – RANGO BUILDER Y DIAMANTE</a:t>
            </a:r>
            <a:endParaRPr lang="es-US" sz="2000" dirty="0">
              <a:solidFill>
                <a:srgbClr val="1351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26561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57A2E1-AD71-F84A-BB52-0F33BA790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283"/>
          </a:xfrm>
          <a:prstGeom prst="rect">
            <a:avLst/>
          </a:prstGeom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976916" y="4510881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988029" y="3155156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CA38024-E065-3042-873A-2886FA10E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247711"/>
              </p:ext>
            </p:extLst>
          </p:nvPr>
        </p:nvGraphicFramePr>
        <p:xfrm>
          <a:off x="1001067" y="2246773"/>
          <a:ext cx="10383254" cy="321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289">
                  <a:extLst>
                    <a:ext uri="{9D8B030D-6E8A-4147-A177-3AD203B41FA5}">
                      <a16:colId xmlns:a16="http://schemas.microsoft.com/office/drawing/2014/main" val="1898219145"/>
                    </a:ext>
                  </a:extLst>
                </a:gridCol>
                <a:gridCol w="1481525">
                  <a:extLst>
                    <a:ext uri="{9D8B030D-6E8A-4147-A177-3AD203B41FA5}">
                      <a16:colId xmlns:a16="http://schemas.microsoft.com/office/drawing/2014/main" val="3947777791"/>
                    </a:ext>
                  </a:extLst>
                </a:gridCol>
                <a:gridCol w="1221410">
                  <a:extLst>
                    <a:ext uri="{9D8B030D-6E8A-4147-A177-3AD203B41FA5}">
                      <a16:colId xmlns:a16="http://schemas.microsoft.com/office/drawing/2014/main" val="2338157247"/>
                    </a:ext>
                  </a:extLst>
                </a:gridCol>
                <a:gridCol w="811918">
                  <a:extLst>
                    <a:ext uri="{9D8B030D-6E8A-4147-A177-3AD203B41FA5}">
                      <a16:colId xmlns:a16="http://schemas.microsoft.com/office/drawing/2014/main" val="1964609971"/>
                    </a:ext>
                  </a:extLst>
                </a:gridCol>
                <a:gridCol w="963649">
                  <a:extLst>
                    <a:ext uri="{9D8B030D-6E8A-4147-A177-3AD203B41FA5}">
                      <a16:colId xmlns:a16="http://schemas.microsoft.com/office/drawing/2014/main" val="2905877475"/>
                    </a:ext>
                  </a:extLst>
                </a:gridCol>
                <a:gridCol w="1872649">
                  <a:extLst>
                    <a:ext uri="{9D8B030D-6E8A-4147-A177-3AD203B41FA5}">
                      <a16:colId xmlns:a16="http://schemas.microsoft.com/office/drawing/2014/main" val="768428249"/>
                    </a:ext>
                  </a:extLst>
                </a:gridCol>
                <a:gridCol w="1297907">
                  <a:extLst>
                    <a:ext uri="{9D8B030D-6E8A-4147-A177-3AD203B41FA5}">
                      <a16:colId xmlns:a16="http://schemas.microsoft.com/office/drawing/2014/main" val="383456447"/>
                    </a:ext>
                  </a:extLst>
                </a:gridCol>
                <a:gridCol w="1297907">
                  <a:extLst>
                    <a:ext uri="{9D8B030D-6E8A-4147-A177-3AD203B41FA5}">
                      <a16:colId xmlns:a16="http://schemas.microsoft.com/office/drawing/2014/main" val="792581953"/>
                    </a:ext>
                  </a:extLst>
                </a:gridCol>
              </a:tblGrid>
              <a:tr h="1365913"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VOLUMEN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VOLUMEN DE EQUIPO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CÁLCULOS</a:t>
                      </a:r>
                      <a:br>
                        <a:rPr lang="es-ES" sz="1800" dirty="0"/>
                      </a:br>
                      <a:r>
                        <a:rPr lang="es-ES" sz="1800" dirty="0"/>
                        <a:t>(% x </a:t>
                      </a:r>
                      <a:r>
                        <a:rPr lang="es-ES" sz="1800" dirty="0" err="1"/>
                        <a:t>Volúmen</a:t>
                      </a:r>
                      <a:r>
                        <a:rPr lang="es-ES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BONO GENERACIONAL (</a:t>
                      </a:r>
                      <a:r>
                        <a:rPr lang="es-ES" sz="1800" u="none" strike="noStrike" dirty="0">
                          <a:effectLst/>
                        </a:rPr>
                        <a:t>“LP” x 0,769 €)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BUILDER BONUS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TOTAL A RECIBIR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2174495"/>
                  </a:ext>
                </a:extLst>
              </a:tr>
              <a:tr h="615505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Tú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100 LP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600 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5053831"/>
                  </a:ext>
                </a:extLst>
              </a:tr>
              <a:tr h="615505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1er Nivel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500 LP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10 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7,69€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9631715"/>
                  </a:ext>
                </a:extLst>
              </a:tr>
              <a:tr h="615505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2do Nivel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1.500 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25%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375 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288,38€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160€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456,07€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3487588"/>
                  </a:ext>
                </a:extLst>
              </a:tr>
            </a:tbl>
          </a:graphicData>
        </a:graphic>
      </p:graphicFrame>
      <p:sp>
        <p:nvSpPr>
          <p:cNvPr id="9" name="Rectangle 9">
            <a:extLst>
              <a:ext uri="{FF2B5EF4-FFF2-40B4-BE49-F238E27FC236}">
                <a16:creationId xmlns:a16="http://schemas.microsoft.com/office/drawing/2014/main" id="{500EA5D5-5677-4954-8516-0561C2B43F64}"/>
              </a:ext>
            </a:extLst>
          </p:cNvPr>
          <p:cNvSpPr/>
          <p:nvPr/>
        </p:nvSpPr>
        <p:spPr>
          <a:xfrm>
            <a:off x="0" y="1398799"/>
            <a:ext cx="1219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000" dirty="0">
                <a:solidFill>
                  <a:srgbClr val="00677F"/>
                </a:solidFill>
                <a:latin typeface="Arial Narrow"/>
                <a:cs typeface="Arial Narrow"/>
              </a:rPr>
              <a:t>Ejemplo con 100 LP en 1er nivel – RANGO BUILDER Y DIAMANTE</a:t>
            </a:r>
            <a:endParaRPr lang="es-US" sz="3000" dirty="0">
              <a:solidFill>
                <a:srgbClr val="00677F"/>
              </a:solidFill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86F4B726-A1A8-4D41-A765-6D40BF066CA5}"/>
              </a:ext>
            </a:extLst>
          </p:cNvPr>
          <p:cNvSpPr txBox="1"/>
          <p:nvPr/>
        </p:nvSpPr>
        <p:spPr>
          <a:xfrm>
            <a:off x="0" y="850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 Nuevo </a:t>
            </a:r>
            <a:r>
              <a:rPr lang="es-MX" sz="4000" b="1" dirty="0" err="1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Builder</a:t>
            </a:r>
            <a:r>
              <a:rPr lang="es-MX" sz="40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Bonus y Plan de Compensación</a:t>
            </a:r>
            <a:endParaRPr lang="en-US" sz="4000" b="1" dirty="0">
              <a:solidFill>
                <a:srgbClr val="0067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ADD0B843-9564-44E5-9234-3F919E361D1E}"/>
              </a:ext>
            </a:extLst>
          </p:cNvPr>
          <p:cNvSpPr/>
          <p:nvPr/>
        </p:nvSpPr>
        <p:spPr>
          <a:xfrm>
            <a:off x="1001067" y="5873396"/>
            <a:ext cx="91921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677F"/>
                </a:solidFill>
                <a:latin typeface="Arial Narrow"/>
                <a:cs typeface="Arial Narrow"/>
              </a:rPr>
              <a:t>600 LP EN EL Volumen de Equipo</a:t>
            </a:r>
          </a:p>
          <a:p>
            <a:r>
              <a:rPr lang="es-US" sz="1200" dirty="0">
                <a:solidFill>
                  <a:srgbClr val="00677F"/>
                </a:solidFill>
              </a:rPr>
              <a:t>Volumen de Equipo = Tus compras personales + compras de los clientes preferenciales  o de tus Distribuidores de tu línea frontal </a:t>
            </a:r>
          </a:p>
        </p:txBody>
      </p:sp>
    </p:spTree>
    <p:extLst>
      <p:ext uri="{BB962C8B-B14F-4D97-AF65-F5344CB8AC3E}">
        <p14:creationId xmlns:p14="http://schemas.microsoft.com/office/powerpoint/2010/main" val="406055030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37868-C0A9-5C4F-9178-920B71B32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7B53E9A-DF59-7441-9C26-A7C3F98B5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7953" cy="6858000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879EE40-561C-5B4C-A4B3-4BC87EFC7847}"/>
              </a:ext>
            </a:extLst>
          </p:cNvPr>
          <p:cNvSpPr txBox="1"/>
          <p:nvPr/>
        </p:nvSpPr>
        <p:spPr>
          <a:xfrm>
            <a:off x="903970" y="1551410"/>
            <a:ext cx="3170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TÚ</a:t>
            </a:r>
          </a:p>
          <a:p>
            <a:pPr algn="ctr"/>
            <a:r>
              <a:rPr lang="es-ES" sz="1200" dirty="0"/>
              <a:t>100 LP </a:t>
            </a:r>
            <a:r>
              <a:rPr lang="es-ES" sz="1200" b="1" dirty="0"/>
              <a:t>CON</a:t>
            </a:r>
            <a:r>
              <a:rPr lang="es-ES" sz="1200" dirty="0"/>
              <a:t> LOYALTY PROGRAM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E925B94-92B5-A24D-B807-A632327E4E26}"/>
              </a:ext>
            </a:extLst>
          </p:cNvPr>
          <p:cNvSpPr txBox="1"/>
          <p:nvPr/>
        </p:nvSpPr>
        <p:spPr>
          <a:xfrm>
            <a:off x="398911" y="5470703"/>
            <a:ext cx="74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10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10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  <a:br>
              <a:rPr lang="es-ES" sz="1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s-ES" sz="1000" dirty="0">
                <a:solidFill>
                  <a:schemeClr val="bg2">
                    <a:lumMod val="75000"/>
                  </a:schemeClr>
                </a:solidFill>
              </a:rPr>
              <a:t>PROGRAM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27ED8DD-CB57-9144-B554-359F5C888ED9}"/>
              </a:ext>
            </a:extLst>
          </p:cNvPr>
          <p:cNvSpPr txBox="1"/>
          <p:nvPr/>
        </p:nvSpPr>
        <p:spPr>
          <a:xfrm>
            <a:off x="1237110" y="5470703"/>
            <a:ext cx="733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CON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98B77E-9868-4447-A25D-6D0D94E5D9AC}"/>
              </a:ext>
            </a:extLst>
          </p:cNvPr>
          <p:cNvSpPr txBox="1"/>
          <p:nvPr/>
        </p:nvSpPr>
        <p:spPr>
          <a:xfrm>
            <a:off x="2117983" y="5470703"/>
            <a:ext cx="74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10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10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  <a:br>
              <a:rPr lang="es-ES" sz="1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s-ES" sz="1000" dirty="0">
                <a:solidFill>
                  <a:schemeClr val="bg2">
                    <a:lumMod val="75000"/>
                  </a:schemeClr>
                </a:solidFill>
              </a:rPr>
              <a:t>PROGRAM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F4B26DB-D324-DA45-BD18-BC746E441BC8}"/>
              </a:ext>
            </a:extLst>
          </p:cNvPr>
          <p:cNvSpPr txBox="1"/>
          <p:nvPr/>
        </p:nvSpPr>
        <p:spPr>
          <a:xfrm>
            <a:off x="2965326" y="5470703"/>
            <a:ext cx="733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CON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0567F66-8132-5942-8803-878C24E0EDA0}"/>
              </a:ext>
            </a:extLst>
          </p:cNvPr>
          <p:cNvSpPr txBox="1"/>
          <p:nvPr/>
        </p:nvSpPr>
        <p:spPr>
          <a:xfrm>
            <a:off x="3806574" y="5470703"/>
            <a:ext cx="733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100 LP</a:t>
            </a:r>
          </a:p>
          <a:p>
            <a:pPr algn="ctr"/>
            <a:r>
              <a:rPr lang="es-ES" sz="1000" b="1" dirty="0"/>
              <a:t>CON</a:t>
            </a:r>
            <a:r>
              <a:rPr lang="es-ES" sz="1000" dirty="0"/>
              <a:t> LOYALTY</a:t>
            </a:r>
            <a:br>
              <a:rPr lang="es-ES" sz="1000" dirty="0"/>
            </a:br>
            <a:r>
              <a:rPr lang="es-ES" sz="1000" dirty="0"/>
              <a:t>PROGRAM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CD7BA7A-F750-204A-8AFE-2082C68CBBD1}"/>
              </a:ext>
            </a:extLst>
          </p:cNvPr>
          <p:cNvSpPr txBox="1"/>
          <p:nvPr/>
        </p:nvSpPr>
        <p:spPr>
          <a:xfrm>
            <a:off x="6153912" y="1896914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300BEDD-CFF8-C645-AC2A-69EF9C9FDE5B}"/>
              </a:ext>
            </a:extLst>
          </p:cNvPr>
          <p:cNvSpPr txBox="1"/>
          <p:nvPr/>
        </p:nvSpPr>
        <p:spPr>
          <a:xfrm>
            <a:off x="6574536" y="1896914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A23AB3F-CD4C-0A4E-9549-2E8958CC9ED7}"/>
              </a:ext>
            </a:extLst>
          </p:cNvPr>
          <p:cNvSpPr txBox="1"/>
          <p:nvPr/>
        </p:nvSpPr>
        <p:spPr>
          <a:xfrm>
            <a:off x="6976872" y="1896914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332037-5F78-1540-A668-FE38D3DD1847}"/>
              </a:ext>
            </a:extLst>
          </p:cNvPr>
          <p:cNvSpPr txBox="1"/>
          <p:nvPr/>
        </p:nvSpPr>
        <p:spPr>
          <a:xfrm>
            <a:off x="7388352" y="1896914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718ECB7-7400-E04B-A700-778200B2C27C}"/>
              </a:ext>
            </a:extLst>
          </p:cNvPr>
          <p:cNvSpPr txBox="1"/>
          <p:nvPr/>
        </p:nvSpPr>
        <p:spPr>
          <a:xfrm>
            <a:off x="7827264" y="1896914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5A3F978-7DA4-6E47-86B9-A20CACEA2546}"/>
              </a:ext>
            </a:extLst>
          </p:cNvPr>
          <p:cNvSpPr txBox="1"/>
          <p:nvPr/>
        </p:nvSpPr>
        <p:spPr>
          <a:xfrm>
            <a:off x="5654422" y="223627"/>
            <a:ext cx="3170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/>
              <a:t>EQUIPO</a:t>
            </a:r>
          </a:p>
          <a:p>
            <a:pPr algn="ctr"/>
            <a:r>
              <a:rPr lang="es-ES" sz="800" dirty="0"/>
              <a:t>100 LP </a:t>
            </a:r>
            <a:r>
              <a:rPr lang="es-ES" sz="800" b="1" dirty="0"/>
              <a:t>CON</a:t>
            </a:r>
            <a:r>
              <a:rPr lang="es-ES" sz="800" dirty="0"/>
              <a:t> LOYALTY PROGRAM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34381D2-24AF-984C-BC62-B1FB74601F50}"/>
              </a:ext>
            </a:extLst>
          </p:cNvPr>
          <p:cNvSpPr txBox="1"/>
          <p:nvPr/>
        </p:nvSpPr>
        <p:spPr>
          <a:xfrm>
            <a:off x="6153912" y="3899450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CBEBCF7-FCC0-9B43-83FE-4C94592A7C7C}"/>
              </a:ext>
            </a:extLst>
          </p:cNvPr>
          <p:cNvSpPr txBox="1"/>
          <p:nvPr/>
        </p:nvSpPr>
        <p:spPr>
          <a:xfrm>
            <a:off x="6574536" y="3899450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70A203E-19AE-C447-9BD6-59A83B79A292}"/>
              </a:ext>
            </a:extLst>
          </p:cNvPr>
          <p:cNvSpPr txBox="1"/>
          <p:nvPr/>
        </p:nvSpPr>
        <p:spPr>
          <a:xfrm>
            <a:off x="6976872" y="3899450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8A92C0C-E165-9041-9978-297DC18F10CF}"/>
              </a:ext>
            </a:extLst>
          </p:cNvPr>
          <p:cNvSpPr txBox="1"/>
          <p:nvPr/>
        </p:nvSpPr>
        <p:spPr>
          <a:xfrm>
            <a:off x="7388352" y="3899450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569A693-79D3-7944-AEBB-40B66551A14E}"/>
              </a:ext>
            </a:extLst>
          </p:cNvPr>
          <p:cNvSpPr txBox="1"/>
          <p:nvPr/>
        </p:nvSpPr>
        <p:spPr>
          <a:xfrm>
            <a:off x="7827264" y="3899450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A56F446-022F-2746-B5FE-509DBABEC825}"/>
              </a:ext>
            </a:extLst>
          </p:cNvPr>
          <p:cNvSpPr txBox="1"/>
          <p:nvPr/>
        </p:nvSpPr>
        <p:spPr>
          <a:xfrm>
            <a:off x="5654422" y="2308459"/>
            <a:ext cx="3170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/>
              <a:t>EQUIPO</a:t>
            </a:r>
          </a:p>
          <a:p>
            <a:pPr algn="ctr"/>
            <a:r>
              <a:rPr lang="es-ES" sz="800" dirty="0"/>
              <a:t>100 LP </a:t>
            </a:r>
            <a:r>
              <a:rPr lang="es-ES" sz="800" b="1" dirty="0"/>
              <a:t>CON</a:t>
            </a:r>
            <a:r>
              <a:rPr lang="es-ES" sz="800" dirty="0"/>
              <a:t> LOYALTY PROGRAM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BBA105B-0559-534E-8E14-BCB202E5F949}"/>
              </a:ext>
            </a:extLst>
          </p:cNvPr>
          <p:cNvSpPr txBox="1"/>
          <p:nvPr/>
        </p:nvSpPr>
        <p:spPr>
          <a:xfrm>
            <a:off x="6153912" y="5947706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D653135-61EE-214B-9998-25631F398D29}"/>
              </a:ext>
            </a:extLst>
          </p:cNvPr>
          <p:cNvSpPr txBox="1"/>
          <p:nvPr/>
        </p:nvSpPr>
        <p:spPr>
          <a:xfrm>
            <a:off x="6574536" y="5947706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7F90604-292B-814E-972B-0D85333AC2D9}"/>
              </a:ext>
            </a:extLst>
          </p:cNvPr>
          <p:cNvSpPr txBox="1"/>
          <p:nvPr/>
        </p:nvSpPr>
        <p:spPr>
          <a:xfrm>
            <a:off x="6976872" y="5947706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100 LP</a:t>
            </a:r>
          </a:p>
          <a:p>
            <a:pPr algn="ctr"/>
            <a:r>
              <a:rPr lang="es-ES" sz="600" b="1" dirty="0">
                <a:solidFill>
                  <a:schemeClr val="bg2">
                    <a:lumMod val="75000"/>
                  </a:schemeClr>
                </a:solidFill>
              </a:rPr>
              <a:t>SIN</a:t>
            </a:r>
            <a:r>
              <a:rPr lang="es-ES" sz="600" dirty="0">
                <a:solidFill>
                  <a:schemeClr val="bg2">
                    <a:lumMod val="75000"/>
                  </a:schemeClr>
                </a:solidFill>
              </a:rPr>
              <a:t> LOYALTY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480B357-09C8-D14F-9B5C-DFBEACD77605}"/>
              </a:ext>
            </a:extLst>
          </p:cNvPr>
          <p:cNvSpPr txBox="1"/>
          <p:nvPr/>
        </p:nvSpPr>
        <p:spPr>
          <a:xfrm>
            <a:off x="7388352" y="5947706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7EE43A7-47ED-4B41-9061-E1EB3786FC0D}"/>
              </a:ext>
            </a:extLst>
          </p:cNvPr>
          <p:cNvSpPr txBox="1"/>
          <p:nvPr/>
        </p:nvSpPr>
        <p:spPr>
          <a:xfrm>
            <a:off x="7827264" y="5947706"/>
            <a:ext cx="47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100 LP</a:t>
            </a:r>
          </a:p>
          <a:p>
            <a:pPr algn="ctr"/>
            <a:r>
              <a:rPr lang="es-ES" sz="600" b="1" dirty="0"/>
              <a:t>CON</a:t>
            </a:r>
            <a:r>
              <a:rPr lang="es-ES" sz="600" dirty="0"/>
              <a:t> LOYALTY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EB2558C-7C87-C84F-AB92-C889AA2D53BD}"/>
              </a:ext>
            </a:extLst>
          </p:cNvPr>
          <p:cNvSpPr txBox="1"/>
          <p:nvPr/>
        </p:nvSpPr>
        <p:spPr>
          <a:xfrm>
            <a:off x="5654422" y="4356715"/>
            <a:ext cx="3170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/>
              <a:t>EQUIPO</a:t>
            </a:r>
          </a:p>
          <a:p>
            <a:pPr algn="ctr"/>
            <a:r>
              <a:rPr lang="es-ES" sz="800" dirty="0"/>
              <a:t>100 LP </a:t>
            </a:r>
            <a:r>
              <a:rPr lang="es-ES" sz="800" b="1" dirty="0"/>
              <a:t>CON</a:t>
            </a:r>
            <a:r>
              <a:rPr lang="es-ES" sz="800" dirty="0"/>
              <a:t> LOYALTY PROGRAM </a:t>
            </a:r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ECEAEFFA-80D5-4D16-A437-7F2F2A6C665A}"/>
              </a:ext>
            </a:extLst>
          </p:cNvPr>
          <p:cNvSpPr/>
          <p:nvPr/>
        </p:nvSpPr>
        <p:spPr>
          <a:xfrm>
            <a:off x="-40487" y="64509"/>
            <a:ext cx="5694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000" dirty="0">
                <a:solidFill>
                  <a:srgbClr val="00677F"/>
                </a:solidFill>
                <a:latin typeface="Arial Narrow"/>
                <a:cs typeface="Arial Narrow"/>
              </a:rPr>
              <a:t>Ejemplo con 100 LP en 1er nivel – RANGO BUILDER – DIAMANTE – D. PRESIDENCIAL</a:t>
            </a:r>
            <a:endParaRPr lang="es-US" sz="2000" dirty="0">
              <a:solidFill>
                <a:srgbClr val="0067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4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098B5593-0F0B-F943-BBAD-BBDDD79262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8"/>
            <a:ext cx="12192000" cy="6854283"/>
          </a:xfrm>
          <a:prstGeom prst="rect">
            <a:avLst/>
          </a:prstGeom>
        </p:spPr>
      </p:pic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925101" y="3812380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56F82059-2A53-44DC-A95E-414AC6F84873}"/>
              </a:ext>
            </a:extLst>
          </p:cNvPr>
          <p:cNvCxnSpPr/>
          <p:nvPr/>
        </p:nvCxnSpPr>
        <p:spPr>
          <a:xfrm flipV="1">
            <a:off x="27925101" y="5168105"/>
            <a:ext cx="520700" cy="158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936214" y="2456655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8029305" y="3980644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651075" y="3572667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56F82059-2A53-44DC-A95E-414AC6F84873}"/>
              </a:ext>
            </a:extLst>
          </p:cNvPr>
          <p:cNvCxnSpPr/>
          <p:nvPr/>
        </p:nvCxnSpPr>
        <p:spPr>
          <a:xfrm flipV="1">
            <a:off x="27651075" y="4928392"/>
            <a:ext cx="520700" cy="158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662188" y="2216942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E32CD7A-7A9A-466C-BE3D-E98118F015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863184"/>
              </p:ext>
            </p:extLst>
          </p:nvPr>
        </p:nvGraphicFramePr>
        <p:xfrm>
          <a:off x="589547" y="2186940"/>
          <a:ext cx="10924677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53">
                  <a:extLst>
                    <a:ext uri="{9D8B030D-6E8A-4147-A177-3AD203B41FA5}">
                      <a16:colId xmlns:a16="http://schemas.microsoft.com/office/drawing/2014/main" val="3440578902"/>
                    </a:ext>
                  </a:extLst>
                </a:gridCol>
                <a:gridCol w="1213853">
                  <a:extLst>
                    <a:ext uri="{9D8B030D-6E8A-4147-A177-3AD203B41FA5}">
                      <a16:colId xmlns:a16="http://schemas.microsoft.com/office/drawing/2014/main" val="3118994798"/>
                    </a:ext>
                  </a:extLst>
                </a:gridCol>
                <a:gridCol w="1213853">
                  <a:extLst>
                    <a:ext uri="{9D8B030D-6E8A-4147-A177-3AD203B41FA5}">
                      <a16:colId xmlns:a16="http://schemas.microsoft.com/office/drawing/2014/main" val="1104384912"/>
                    </a:ext>
                  </a:extLst>
                </a:gridCol>
                <a:gridCol w="846220">
                  <a:extLst>
                    <a:ext uri="{9D8B030D-6E8A-4147-A177-3AD203B41FA5}">
                      <a16:colId xmlns:a16="http://schemas.microsoft.com/office/drawing/2014/main" val="856057795"/>
                    </a:ext>
                  </a:extLst>
                </a:gridCol>
                <a:gridCol w="890337">
                  <a:extLst>
                    <a:ext uri="{9D8B030D-6E8A-4147-A177-3AD203B41FA5}">
                      <a16:colId xmlns:a16="http://schemas.microsoft.com/office/drawing/2014/main" val="3049291028"/>
                    </a:ext>
                  </a:extLst>
                </a:gridCol>
                <a:gridCol w="1383632">
                  <a:extLst>
                    <a:ext uri="{9D8B030D-6E8A-4147-A177-3AD203B41FA5}">
                      <a16:colId xmlns:a16="http://schemas.microsoft.com/office/drawing/2014/main" val="3526898222"/>
                    </a:ext>
                  </a:extLst>
                </a:gridCol>
                <a:gridCol w="1735223">
                  <a:extLst>
                    <a:ext uri="{9D8B030D-6E8A-4147-A177-3AD203B41FA5}">
                      <a16:colId xmlns:a16="http://schemas.microsoft.com/office/drawing/2014/main" val="3953483523"/>
                    </a:ext>
                  </a:extLst>
                </a:gridCol>
                <a:gridCol w="1213853">
                  <a:extLst>
                    <a:ext uri="{9D8B030D-6E8A-4147-A177-3AD203B41FA5}">
                      <a16:colId xmlns:a16="http://schemas.microsoft.com/office/drawing/2014/main" val="1392156251"/>
                    </a:ext>
                  </a:extLst>
                </a:gridCol>
                <a:gridCol w="1213853">
                  <a:extLst>
                    <a:ext uri="{9D8B030D-6E8A-4147-A177-3AD203B41FA5}">
                      <a16:colId xmlns:a16="http://schemas.microsoft.com/office/drawing/2014/main" val="2033345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VOLUMEN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VOLUMEN EQUIPO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CÁLCULOS</a:t>
                      </a:r>
                      <a:br>
                        <a:rPr lang="es-ES" sz="1800" dirty="0"/>
                      </a:br>
                      <a:r>
                        <a:rPr lang="es-ES" sz="1800" dirty="0"/>
                        <a:t>(% x </a:t>
                      </a:r>
                      <a:r>
                        <a:rPr lang="es-ES" sz="1800" dirty="0" err="1"/>
                        <a:t>Volúmen</a:t>
                      </a:r>
                      <a:r>
                        <a:rPr lang="es-ES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BONO GENERACIONAL(</a:t>
                      </a:r>
                      <a:r>
                        <a:rPr lang="es-ES" sz="1800" u="none" strike="noStrike" dirty="0">
                          <a:effectLst/>
                        </a:rPr>
                        <a:t>“LP” x 0,769 €)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BUILDER BONUS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TOTAL A RECIBIR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86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Tú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100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600 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390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1er Nivel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500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10 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7,69€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351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2do Nivel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25%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375 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288,38€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696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3er Nivel</a:t>
                      </a:r>
                    </a:p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4500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225 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173,03€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640€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1,109,09€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487335"/>
                  </a:ext>
                </a:extLst>
              </a:tr>
            </a:tbl>
          </a:graphicData>
        </a:graphic>
      </p:graphicFrame>
      <p:sp>
        <p:nvSpPr>
          <p:cNvPr id="11" name="TextBox 2">
            <a:extLst>
              <a:ext uri="{FF2B5EF4-FFF2-40B4-BE49-F238E27FC236}">
                <a16:creationId xmlns:a16="http://schemas.microsoft.com/office/drawing/2014/main" id="{B6DCB1F5-50EE-41B2-81CD-0B8AE468EA9B}"/>
              </a:ext>
            </a:extLst>
          </p:cNvPr>
          <p:cNvSpPr txBox="1"/>
          <p:nvPr/>
        </p:nvSpPr>
        <p:spPr>
          <a:xfrm>
            <a:off x="0" y="31448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 Nuevo </a:t>
            </a:r>
            <a:r>
              <a:rPr lang="es-MX" sz="4000" b="1" dirty="0" err="1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Builder</a:t>
            </a:r>
            <a:r>
              <a:rPr lang="es-MX" sz="40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Bonus y Plan de Compensación</a:t>
            </a:r>
            <a:endParaRPr lang="en-US" sz="4000" b="1" dirty="0">
              <a:solidFill>
                <a:srgbClr val="0067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9A750C1F-C3A1-4743-AABB-33429D28095C}"/>
              </a:ext>
            </a:extLst>
          </p:cNvPr>
          <p:cNvSpPr/>
          <p:nvPr/>
        </p:nvSpPr>
        <p:spPr>
          <a:xfrm>
            <a:off x="0" y="1334992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800" dirty="0">
                <a:solidFill>
                  <a:srgbClr val="00677F"/>
                </a:solidFill>
                <a:latin typeface="Arial Narrow"/>
                <a:cs typeface="Arial Narrow"/>
              </a:rPr>
              <a:t>Ejemplo con 100 LP en 1er nivel – RANGO BUILDER – DIAMANTE – D. PRESIDENCIAL</a:t>
            </a:r>
          </a:p>
          <a:p>
            <a:pPr algn="ctr"/>
            <a:endParaRPr lang="es-US" sz="2800" dirty="0">
              <a:solidFill>
                <a:srgbClr val="00677F"/>
              </a:solidFill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042605F5-4DB9-4195-82A1-A32FA46C51D4}"/>
              </a:ext>
            </a:extLst>
          </p:cNvPr>
          <p:cNvSpPr/>
          <p:nvPr/>
        </p:nvSpPr>
        <p:spPr>
          <a:xfrm>
            <a:off x="589547" y="5949596"/>
            <a:ext cx="91921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677F"/>
                </a:solidFill>
                <a:latin typeface="Arial Narrow"/>
                <a:cs typeface="Arial Narrow"/>
              </a:rPr>
              <a:t>600 LP EN EL Volumen de Equipo</a:t>
            </a:r>
          </a:p>
          <a:p>
            <a:r>
              <a:rPr lang="es-US" sz="1200" dirty="0">
                <a:solidFill>
                  <a:srgbClr val="00677F"/>
                </a:solidFill>
              </a:rPr>
              <a:t>Volumen de Equipo = Tus compras personales + compras de los clientes preferenciales  o de tus Distribuidores de tu línea frontal </a:t>
            </a:r>
          </a:p>
        </p:txBody>
      </p:sp>
    </p:spTree>
    <p:extLst>
      <p:ext uri="{BB962C8B-B14F-4D97-AF65-F5344CB8AC3E}">
        <p14:creationId xmlns:p14="http://schemas.microsoft.com/office/powerpoint/2010/main" val="340691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E75C0E4-2F1F-3146-949C-18C3A908E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976916" y="4510881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988029" y="3155156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ítulo 1">
            <a:extLst>
              <a:ext uri="{FF2B5EF4-FFF2-40B4-BE49-F238E27FC236}">
                <a16:creationId xmlns:a16="http://schemas.microsoft.com/office/drawing/2014/main" id="{5964D020-BCAD-4232-8C63-EFB544D02116}"/>
              </a:ext>
            </a:extLst>
          </p:cNvPr>
          <p:cNvSpPr txBox="1">
            <a:spLocks/>
          </p:cNvSpPr>
          <p:nvPr/>
        </p:nvSpPr>
        <p:spPr>
          <a:xfrm>
            <a:off x="838199" y="2215654"/>
            <a:ext cx="10976811" cy="8609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>
                <a:solidFill>
                  <a:srgbClr val="00677F"/>
                </a:solidFill>
              </a:rPr>
              <a:t>¿Cuántos </a:t>
            </a:r>
            <a:r>
              <a:rPr lang="es-ES" dirty="0" err="1">
                <a:solidFill>
                  <a:srgbClr val="00677F"/>
                </a:solidFill>
              </a:rPr>
              <a:t>Builder</a:t>
            </a:r>
            <a:r>
              <a:rPr lang="es-ES" dirty="0">
                <a:solidFill>
                  <a:srgbClr val="00677F"/>
                </a:solidFill>
              </a:rPr>
              <a:t> Bonus puedo cobrar?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F7FEF7D-94FB-4700-9D12-72F60E0CD6CC}"/>
              </a:ext>
            </a:extLst>
          </p:cNvPr>
          <p:cNvSpPr txBox="1">
            <a:spLocks/>
          </p:cNvSpPr>
          <p:nvPr/>
        </p:nvSpPr>
        <p:spPr>
          <a:xfrm>
            <a:off x="753979" y="3329228"/>
            <a:ext cx="10435390" cy="3705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00677F"/>
                </a:solidFill>
              </a:rPr>
              <a:t>Puedes ganar 1 </a:t>
            </a:r>
            <a:r>
              <a:rPr lang="es-ES" dirty="0" err="1">
                <a:solidFill>
                  <a:srgbClr val="00677F"/>
                </a:solidFill>
              </a:rPr>
              <a:t>Builder</a:t>
            </a:r>
            <a:r>
              <a:rPr lang="es-ES" dirty="0">
                <a:solidFill>
                  <a:srgbClr val="00677F"/>
                </a:solidFill>
              </a:rPr>
              <a:t> Bonus al mes.</a:t>
            </a:r>
          </a:p>
          <a:p>
            <a:endParaRPr lang="es-ES" dirty="0">
              <a:solidFill>
                <a:srgbClr val="00677F"/>
              </a:solidFill>
            </a:endParaRPr>
          </a:p>
          <a:p>
            <a:r>
              <a:rPr lang="es-ES" dirty="0">
                <a:solidFill>
                  <a:srgbClr val="00677F"/>
                </a:solidFill>
              </a:rPr>
              <a:t>Siempre y cuando se cumplan los requisitos de calificación y de Estructura. 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7C420896-944E-4F70-94CD-8296C77C936D}"/>
              </a:ext>
            </a:extLst>
          </p:cNvPr>
          <p:cNvSpPr txBox="1"/>
          <p:nvPr/>
        </p:nvSpPr>
        <p:spPr>
          <a:xfrm>
            <a:off x="2159540" y="671715"/>
            <a:ext cx="7859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Preguntas y Respuestas</a:t>
            </a:r>
            <a:endParaRPr lang="en-US" sz="3200" b="1" dirty="0">
              <a:solidFill>
                <a:srgbClr val="0067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38756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976916" y="4510881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988029" y="3155156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DD83D32B-233B-2C4B-B06D-00A54B906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F6FCF24D-981B-4F43-BD8A-B5B8B8F7BA6F}"/>
              </a:ext>
            </a:extLst>
          </p:cNvPr>
          <p:cNvSpPr txBox="1"/>
          <p:nvPr/>
        </p:nvSpPr>
        <p:spPr>
          <a:xfrm>
            <a:off x="2159540" y="671715"/>
            <a:ext cx="7859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Preguntas y Respuestas</a:t>
            </a:r>
            <a:endParaRPr lang="en-US" sz="3200" b="1" dirty="0">
              <a:solidFill>
                <a:srgbClr val="0067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964D020-BCAD-4232-8C63-EFB544D02116}"/>
              </a:ext>
            </a:extLst>
          </p:cNvPr>
          <p:cNvSpPr txBox="1">
            <a:spLocks/>
          </p:cNvSpPr>
          <p:nvPr/>
        </p:nvSpPr>
        <p:spPr>
          <a:xfrm>
            <a:off x="794084" y="1926532"/>
            <a:ext cx="10393752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>
                <a:solidFill>
                  <a:srgbClr val="00677F"/>
                </a:solidFill>
              </a:rPr>
              <a:t>Si alguna vez he obtenido el Rango de Diamante, aunque ahora califico en un Rango Inferior, ¿Puedo cobrar el </a:t>
            </a:r>
            <a:r>
              <a:rPr lang="es-ES" dirty="0" err="1">
                <a:solidFill>
                  <a:srgbClr val="00677F"/>
                </a:solidFill>
              </a:rPr>
              <a:t>Builder</a:t>
            </a:r>
            <a:r>
              <a:rPr lang="es-ES" dirty="0">
                <a:solidFill>
                  <a:srgbClr val="00677F"/>
                </a:solidFill>
              </a:rPr>
              <a:t> de 40€?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F7FEF7D-94FB-4700-9D12-72F60E0CD6CC}"/>
              </a:ext>
            </a:extLst>
          </p:cNvPr>
          <p:cNvSpPr txBox="1">
            <a:spLocks/>
          </p:cNvSpPr>
          <p:nvPr/>
        </p:nvSpPr>
        <p:spPr>
          <a:xfrm>
            <a:off x="1082842" y="4272812"/>
            <a:ext cx="10104994" cy="19456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00677F"/>
                </a:solidFill>
              </a:rPr>
              <a:t>No, el Diamante solo puede cobrar el </a:t>
            </a:r>
            <a:r>
              <a:rPr lang="es-ES" dirty="0" err="1">
                <a:solidFill>
                  <a:srgbClr val="00677F"/>
                </a:solidFill>
              </a:rPr>
              <a:t>Builder</a:t>
            </a:r>
            <a:r>
              <a:rPr lang="es-ES" dirty="0">
                <a:solidFill>
                  <a:srgbClr val="00677F"/>
                </a:solidFill>
              </a:rPr>
              <a:t> Bonus de 160€ o de 640€.</a:t>
            </a:r>
          </a:p>
        </p:txBody>
      </p:sp>
    </p:spTree>
    <p:extLst>
      <p:ext uri="{BB962C8B-B14F-4D97-AF65-F5344CB8AC3E}">
        <p14:creationId xmlns:p14="http://schemas.microsoft.com/office/powerpoint/2010/main" val="115657696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D401300-6932-2F4F-8E94-8434D0655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5B286859-0E16-544C-8836-EDB419DAFB99}"/>
              </a:ext>
            </a:extLst>
          </p:cNvPr>
          <p:cNvSpPr txBox="1"/>
          <p:nvPr/>
        </p:nvSpPr>
        <p:spPr>
          <a:xfrm>
            <a:off x="2159540" y="671715"/>
            <a:ext cx="7859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Preguntas y Respuestas</a:t>
            </a:r>
            <a:endParaRPr lang="en-US" sz="3200" b="1" dirty="0">
              <a:solidFill>
                <a:srgbClr val="0067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976916" y="4510881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988029" y="3155156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ítulo 1">
            <a:extLst>
              <a:ext uri="{FF2B5EF4-FFF2-40B4-BE49-F238E27FC236}">
                <a16:creationId xmlns:a16="http://schemas.microsoft.com/office/drawing/2014/main" id="{5964D020-BCAD-4232-8C63-EFB544D02116}"/>
              </a:ext>
            </a:extLst>
          </p:cNvPr>
          <p:cNvSpPr txBox="1">
            <a:spLocks/>
          </p:cNvSpPr>
          <p:nvPr/>
        </p:nvSpPr>
        <p:spPr>
          <a:xfrm>
            <a:off x="1082841" y="1926532"/>
            <a:ext cx="10077131" cy="19544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>
                <a:solidFill>
                  <a:srgbClr val="00677F"/>
                </a:solidFill>
              </a:rPr>
              <a:t>¿Sé puede ganar el </a:t>
            </a:r>
            <a:r>
              <a:rPr lang="es-ES" dirty="0" err="1">
                <a:solidFill>
                  <a:srgbClr val="00677F"/>
                </a:solidFill>
              </a:rPr>
              <a:t>Builder</a:t>
            </a:r>
            <a:r>
              <a:rPr lang="es-ES" dirty="0">
                <a:solidFill>
                  <a:srgbClr val="00677F"/>
                </a:solidFill>
              </a:rPr>
              <a:t> Bonus con mi estructura actual o solo pueden ser nuevos Inscritos?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F7FEF7D-94FB-4700-9D12-72F60E0CD6CC}"/>
              </a:ext>
            </a:extLst>
          </p:cNvPr>
          <p:cNvSpPr txBox="1">
            <a:spLocks/>
          </p:cNvSpPr>
          <p:nvPr/>
        </p:nvSpPr>
        <p:spPr>
          <a:xfrm>
            <a:off x="1082841" y="3880994"/>
            <a:ext cx="10077130" cy="20652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00677F"/>
                </a:solidFill>
              </a:rPr>
              <a:t>Se puede ganar con existentes y/o actuales  distribuidores/”</a:t>
            </a:r>
            <a:r>
              <a:rPr lang="es-ES" dirty="0" err="1">
                <a:solidFill>
                  <a:srgbClr val="00677F"/>
                </a:solidFill>
              </a:rPr>
              <a:t>Customer</a:t>
            </a:r>
            <a:r>
              <a:rPr lang="es-ES" dirty="0">
                <a:solidFill>
                  <a:srgbClr val="00677F"/>
                </a:solidFill>
              </a:rPr>
              <a:t>” y Nuevos Inscritos a partir de 01 de Octubre.</a:t>
            </a:r>
          </a:p>
        </p:txBody>
      </p:sp>
    </p:spTree>
    <p:extLst>
      <p:ext uri="{BB962C8B-B14F-4D97-AF65-F5344CB8AC3E}">
        <p14:creationId xmlns:p14="http://schemas.microsoft.com/office/powerpoint/2010/main" val="19972751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E00F91F-7B65-A447-8F0B-5463B2292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CB1D2E24-AA31-124B-BA30-E455CD01647A}"/>
              </a:ext>
            </a:extLst>
          </p:cNvPr>
          <p:cNvSpPr txBox="1"/>
          <p:nvPr/>
        </p:nvSpPr>
        <p:spPr>
          <a:xfrm>
            <a:off x="2159540" y="671715"/>
            <a:ext cx="7859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Preguntas y Respuestas</a:t>
            </a:r>
            <a:endParaRPr lang="en-US" sz="3200" b="1" dirty="0">
              <a:solidFill>
                <a:srgbClr val="0067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976916" y="4510881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988029" y="3155156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ítulo 1">
            <a:extLst>
              <a:ext uri="{FF2B5EF4-FFF2-40B4-BE49-F238E27FC236}">
                <a16:creationId xmlns:a16="http://schemas.microsoft.com/office/drawing/2014/main" id="{5964D020-BCAD-4232-8C63-EFB544D02116}"/>
              </a:ext>
            </a:extLst>
          </p:cNvPr>
          <p:cNvSpPr txBox="1">
            <a:spLocks/>
          </p:cNvSpPr>
          <p:nvPr/>
        </p:nvSpPr>
        <p:spPr>
          <a:xfrm>
            <a:off x="1191126" y="1954844"/>
            <a:ext cx="9674767" cy="25560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>
                <a:solidFill>
                  <a:srgbClr val="00677F"/>
                </a:solidFill>
              </a:rPr>
              <a:t>¿Si alguna de las personas de la estructura del </a:t>
            </a:r>
            <a:r>
              <a:rPr lang="es-ES" dirty="0" err="1">
                <a:solidFill>
                  <a:srgbClr val="00677F"/>
                </a:solidFill>
              </a:rPr>
              <a:t>Builder</a:t>
            </a:r>
            <a:r>
              <a:rPr lang="es-ES" dirty="0">
                <a:solidFill>
                  <a:srgbClr val="00677F"/>
                </a:solidFill>
              </a:rPr>
              <a:t> Bonus se retira, se puede reemplazar o hay que hacer de nuevo los tres?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F7FEF7D-94FB-4700-9D12-72F60E0CD6CC}"/>
              </a:ext>
            </a:extLst>
          </p:cNvPr>
          <p:cNvSpPr txBox="1">
            <a:spLocks/>
          </p:cNvSpPr>
          <p:nvPr/>
        </p:nvSpPr>
        <p:spPr>
          <a:xfrm>
            <a:off x="1191126" y="4510881"/>
            <a:ext cx="9674767" cy="12075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>
                <a:solidFill>
                  <a:srgbClr val="00677F"/>
                </a:solidFill>
                <a:cs typeface="Arial Narrow"/>
              </a:rPr>
              <a:t>Si, es posible el reemplazar a la persona que se retire.</a:t>
            </a:r>
          </a:p>
        </p:txBody>
      </p:sp>
    </p:spTree>
    <p:extLst>
      <p:ext uri="{BB962C8B-B14F-4D97-AF65-F5344CB8AC3E}">
        <p14:creationId xmlns:p14="http://schemas.microsoft.com/office/powerpoint/2010/main" val="3775413189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A5C49A0-A0E9-5248-A8F0-809B473C4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F7D2EAB4-F6A8-AE4E-82F7-F175397DB57A}"/>
              </a:ext>
            </a:extLst>
          </p:cNvPr>
          <p:cNvSpPr txBox="1"/>
          <p:nvPr/>
        </p:nvSpPr>
        <p:spPr>
          <a:xfrm>
            <a:off x="2159540" y="671715"/>
            <a:ext cx="7859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067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Preguntas y Respuestas</a:t>
            </a:r>
            <a:endParaRPr lang="en-US" sz="3200" b="1" dirty="0">
              <a:solidFill>
                <a:srgbClr val="0067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9F8EF1F3-5133-4666-81D8-C9C316969B22}"/>
              </a:ext>
            </a:extLst>
          </p:cNvPr>
          <p:cNvCxnSpPr/>
          <p:nvPr/>
        </p:nvCxnSpPr>
        <p:spPr>
          <a:xfrm>
            <a:off x="27976916" y="4510881"/>
            <a:ext cx="5715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DB6067C-E136-4267-948C-5275758DB6D0}"/>
              </a:ext>
            </a:extLst>
          </p:cNvPr>
          <p:cNvCxnSpPr/>
          <p:nvPr/>
        </p:nvCxnSpPr>
        <p:spPr>
          <a:xfrm>
            <a:off x="27988029" y="3155156"/>
            <a:ext cx="5715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ítulo 1">
            <a:extLst>
              <a:ext uri="{FF2B5EF4-FFF2-40B4-BE49-F238E27FC236}">
                <a16:creationId xmlns:a16="http://schemas.microsoft.com/office/drawing/2014/main" id="{5964D020-BCAD-4232-8C63-EFB544D02116}"/>
              </a:ext>
            </a:extLst>
          </p:cNvPr>
          <p:cNvSpPr txBox="1">
            <a:spLocks/>
          </p:cNvSpPr>
          <p:nvPr/>
        </p:nvSpPr>
        <p:spPr>
          <a:xfrm>
            <a:off x="1187115" y="1790240"/>
            <a:ext cx="10062411" cy="13649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>
                <a:solidFill>
                  <a:srgbClr val="00677F"/>
                </a:solidFill>
              </a:rPr>
              <a:t>¿Cuentan los distribuidores de otros mercados (dentro de mi estructura), para recibir el </a:t>
            </a:r>
            <a:r>
              <a:rPr lang="es-ES" dirty="0" err="1">
                <a:solidFill>
                  <a:srgbClr val="00677F"/>
                </a:solidFill>
              </a:rPr>
              <a:t>Builder</a:t>
            </a:r>
            <a:r>
              <a:rPr lang="es-ES" dirty="0">
                <a:solidFill>
                  <a:srgbClr val="00677F"/>
                </a:solidFill>
              </a:rPr>
              <a:t> Bonus?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F7FEF7D-94FB-4700-9D12-72F60E0CD6CC}"/>
              </a:ext>
            </a:extLst>
          </p:cNvPr>
          <p:cNvSpPr txBox="1">
            <a:spLocks/>
          </p:cNvSpPr>
          <p:nvPr/>
        </p:nvSpPr>
        <p:spPr>
          <a:xfrm>
            <a:off x="1125954" y="3969079"/>
            <a:ext cx="10184732" cy="328119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00677F"/>
                </a:solidFill>
                <a:cs typeface="Arial Narrow"/>
              </a:rPr>
              <a:t>Si, siempre y cuando éstas pertenezcan a un mercado que cuente con una Oficina de 4Life, es decir que no pertenezcan a mercados emergentes.</a:t>
            </a:r>
            <a:endParaRPr lang="es-ES_tradnl" dirty="0">
              <a:solidFill>
                <a:srgbClr val="00677F"/>
              </a:solidFill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06388954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A9F3AA7-2513-2045-B88B-46A6C5F27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F969BE-3B8F-F849-8CBE-5D0EC8DEF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022" y="2551174"/>
            <a:ext cx="8267955" cy="977838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9276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A9F3AA7-2513-2045-B88B-46A6C5F27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F969BE-3B8F-F849-8CBE-5D0EC8DEF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8" y="5794437"/>
            <a:ext cx="4700587" cy="555931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5000"/>
              </a:scheme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692CC8-B67F-004A-87A4-1925ECD71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365" y="1682450"/>
            <a:ext cx="8463270" cy="2566395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863BA34B-1D88-8B4C-AA09-889C7DB557EE}"/>
              </a:ext>
            </a:extLst>
          </p:cNvPr>
          <p:cNvSpPr/>
          <p:nvPr/>
        </p:nvSpPr>
        <p:spPr>
          <a:xfrm>
            <a:off x="1864365" y="2017047"/>
            <a:ext cx="84632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Requisitos</a:t>
            </a:r>
            <a:r>
              <a:rPr lang="en-US" sz="26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para </a:t>
            </a:r>
            <a:r>
              <a:rPr lang="en-US" sz="26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nuevos</a:t>
            </a:r>
            <a:r>
              <a:rPr lang="en-US" sz="26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Diamantes</a:t>
            </a:r>
            <a:endParaRPr lang="es-ES" sz="2600" b="1" dirty="0">
              <a:solidFill>
                <a:srgbClr val="004A99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EB512CE-18C1-674A-AA9C-CC5037024F3D}"/>
              </a:ext>
            </a:extLst>
          </p:cNvPr>
          <p:cNvSpPr/>
          <p:nvPr/>
        </p:nvSpPr>
        <p:spPr>
          <a:xfrm>
            <a:off x="1864365" y="2782357"/>
            <a:ext cx="846327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Calificar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5 </a:t>
            </a:r>
            <a:r>
              <a:rPr lang="en-US" sz="20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veces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como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Diamante</a:t>
            </a:r>
          </a:p>
          <a:p>
            <a:pPr algn="ctr"/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ACUMULAR un </a:t>
            </a:r>
            <a:r>
              <a:rPr lang="en-US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volumeN</a:t>
            </a:r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organizacional</a:t>
            </a:r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de </a:t>
            </a:r>
            <a:r>
              <a:rPr lang="en-US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22.000 LP</a:t>
            </a:r>
          </a:p>
          <a:p>
            <a:pPr algn="ctr"/>
            <a:endParaRPr lang="es-ES" b="1" dirty="0">
              <a:solidFill>
                <a:srgbClr val="004A99"/>
              </a:solidFill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27EC329-F4AB-F448-8626-4B80CD21380D}"/>
              </a:ext>
            </a:extLst>
          </p:cNvPr>
          <p:cNvSpPr/>
          <p:nvPr/>
        </p:nvSpPr>
        <p:spPr>
          <a:xfrm>
            <a:off x="3848596" y="3898266"/>
            <a:ext cx="44948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PERIODO DE CALIFICACIÓN: Oct. 2018 — May. 2019</a:t>
            </a:r>
          </a:p>
        </p:txBody>
      </p:sp>
    </p:spTree>
    <p:extLst>
      <p:ext uri="{BB962C8B-B14F-4D97-AF65-F5344CB8AC3E}">
        <p14:creationId xmlns:p14="http://schemas.microsoft.com/office/powerpoint/2010/main" val="392626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A9F3AA7-2513-2045-B88B-46A6C5F27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F969BE-3B8F-F849-8CBE-5D0EC8DEF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8" y="5794437"/>
            <a:ext cx="4700587" cy="555931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5000"/>
              </a:scheme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692CC8-B67F-004A-87A4-1925ECD71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365" y="1682450"/>
            <a:ext cx="8463270" cy="2566395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863BA34B-1D88-8B4C-AA09-889C7DB557EE}"/>
              </a:ext>
            </a:extLst>
          </p:cNvPr>
          <p:cNvSpPr/>
          <p:nvPr/>
        </p:nvSpPr>
        <p:spPr>
          <a:xfrm>
            <a:off x="1864365" y="2017047"/>
            <a:ext cx="84632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Requisitos</a:t>
            </a:r>
            <a:r>
              <a:rPr lang="en-US" sz="26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para </a:t>
            </a:r>
            <a:r>
              <a:rPr lang="en-US" sz="26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nuevos</a:t>
            </a:r>
            <a:r>
              <a:rPr lang="en-US" sz="26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PRESIDENCIALES</a:t>
            </a:r>
            <a:endParaRPr lang="es-ES" sz="2600" b="1" dirty="0">
              <a:solidFill>
                <a:srgbClr val="004A99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EB512CE-18C1-674A-AA9C-CC5037024F3D}"/>
              </a:ext>
            </a:extLst>
          </p:cNvPr>
          <p:cNvSpPr/>
          <p:nvPr/>
        </p:nvSpPr>
        <p:spPr>
          <a:xfrm>
            <a:off x="1864365" y="2782357"/>
            <a:ext cx="846327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Calificar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 </a:t>
            </a:r>
            <a:r>
              <a:rPr lang="en-US" sz="20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veces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como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DIAMANTE </a:t>
            </a:r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Presidencial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</a:p>
          <a:p>
            <a:pPr algn="ctr"/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ACUMULAR un </a:t>
            </a:r>
            <a:r>
              <a:rPr lang="en-US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volumeN</a:t>
            </a:r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organizacional</a:t>
            </a:r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de </a:t>
            </a:r>
            <a:r>
              <a:rPr lang="en-US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36.000 LP</a:t>
            </a:r>
          </a:p>
          <a:p>
            <a:pPr algn="ctr"/>
            <a:endParaRPr lang="es-ES" b="1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36C5779-3BDE-FD4B-BC06-CC3251132EDA}"/>
              </a:ext>
            </a:extLst>
          </p:cNvPr>
          <p:cNvSpPr/>
          <p:nvPr/>
        </p:nvSpPr>
        <p:spPr>
          <a:xfrm>
            <a:off x="3848596" y="3898266"/>
            <a:ext cx="44948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PERIODO DE CALIFICACIÓN: Oct. 2018 — May. 2019</a:t>
            </a:r>
          </a:p>
        </p:txBody>
      </p:sp>
    </p:spTree>
    <p:extLst>
      <p:ext uri="{BB962C8B-B14F-4D97-AF65-F5344CB8AC3E}">
        <p14:creationId xmlns:p14="http://schemas.microsoft.com/office/powerpoint/2010/main" val="79668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A9F3AA7-2513-2045-B88B-46A6C5F27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F969BE-3B8F-F849-8CBE-5D0EC8DEF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8" y="5794437"/>
            <a:ext cx="4700587" cy="555931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5000"/>
              </a:scheme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692CC8-B67F-004A-87A4-1925ECD71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365" y="1682450"/>
            <a:ext cx="8463270" cy="2566395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863BA34B-1D88-8B4C-AA09-889C7DB557EE}"/>
              </a:ext>
            </a:extLst>
          </p:cNvPr>
          <p:cNvSpPr/>
          <p:nvPr/>
        </p:nvSpPr>
        <p:spPr>
          <a:xfrm>
            <a:off x="1864365" y="2017047"/>
            <a:ext cx="84632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Requisitos</a:t>
            </a:r>
            <a:r>
              <a:rPr lang="en-US" sz="26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para </a:t>
            </a:r>
            <a:r>
              <a:rPr lang="en-US" sz="26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nuevos</a:t>
            </a:r>
            <a:r>
              <a:rPr lang="en-US" sz="26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INTERNACIONALES</a:t>
            </a:r>
            <a:endParaRPr lang="es-ES" sz="2600" b="1" dirty="0">
              <a:solidFill>
                <a:srgbClr val="004A99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EB512CE-18C1-674A-AA9C-CC5037024F3D}"/>
              </a:ext>
            </a:extLst>
          </p:cNvPr>
          <p:cNvSpPr/>
          <p:nvPr/>
        </p:nvSpPr>
        <p:spPr>
          <a:xfrm>
            <a:off x="1864365" y="2782357"/>
            <a:ext cx="846327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Calificar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1 </a:t>
            </a:r>
            <a:r>
              <a:rPr lang="en-US" sz="20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vez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como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DIAMANTE INTERNACIONAL</a:t>
            </a:r>
          </a:p>
          <a:p>
            <a:pPr algn="ctr"/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ACUMULAR un </a:t>
            </a:r>
            <a:r>
              <a:rPr lang="en-US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volumeN</a:t>
            </a:r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organizacional</a:t>
            </a:r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de </a:t>
            </a:r>
            <a:r>
              <a:rPr lang="en-US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70.000 LP</a:t>
            </a:r>
          </a:p>
          <a:p>
            <a:pPr algn="ctr"/>
            <a:endParaRPr lang="es-ES" b="1" dirty="0">
              <a:solidFill>
                <a:srgbClr val="004A99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1987430-901A-5842-855D-6529FB5D8C8F}"/>
              </a:ext>
            </a:extLst>
          </p:cNvPr>
          <p:cNvSpPr/>
          <p:nvPr/>
        </p:nvSpPr>
        <p:spPr>
          <a:xfrm>
            <a:off x="3848596" y="3898266"/>
            <a:ext cx="44948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PERIODO DE CALIFICACIÓN: Oct. 2018 — May. 2019</a:t>
            </a:r>
          </a:p>
        </p:txBody>
      </p:sp>
    </p:spTree>
    <p:extLst>
      <p:ext uri="{BB962C8B-B14F-4D97-AF65-F5344CB8AC3E}">
        <p14:creationId xmlns:p14="http://schemas.microsoft.com/office/powerpoint/2010/main" val="316034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A9F3AA7-2513-2045-B88B-46A6C5F27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F969BE-3B8F-F849-8CBE-5D0EC8DEF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8" y="5794437"/>
            <a:ext cx="4700587" cy="555931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5000"/>
              </a:scheme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692CC8-B67F-004A-87A4-1925ECD71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365" y="1682450"/>
            <a:ext cx="8463270" cy="2566395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863BA34B-1D88-8B4C-AA09-889C7DB557EE}"/>
              </a:ext>
            </a:extLst>
          </p:cNvPr>
          <p:cNvSpPr/>
          <p:nvPr/>
        </p:nvSpPr>
        <p:spPr>
          <a:xfrm>
            <a:off x="1864365" y="2017047"/>
            <a:ext cx="84632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Requisitos</a:t>
            </a:r>
            <a:r>
              <a:rPr lang="en-US" sz="26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para </a:t>
            </a:r>
            <a:r>
              <a:rPr lang="en-US" sz="26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nuevos</a:t>
            </a:r>
            <a:r>
              <a:rPr lang="en-US" sz="26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OROS</a:t>
            </a:r>
            <a:endParaRPr lang="es-ES" sz="2600" b="1" dirty="0">
              <a:solidFill>
                <a:srgbClr val="004A99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EB512CE-18C1-674A-AA9C-CC5037024F3D}"/>
              </a:ext>
            </a:extLst>
          </p:cNvPr>
          <p:cNvSpPr/>
          <p:nvPr/>
        </p:nvSpPr>
        <p:spPr>
          <a:xfrm>
            <a:off x="1864365" y="2782357"/>
            <a:ext cx="84632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Calificar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1 </a:t>
            </a:r>
            <a:r>
              <a:rPr lang="en-US" sz="20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vez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como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DIAMANTE INTERNACIONAL ORO</a:t>
            </a:r>
            <a:endParaRPr lang="es-ES" b="1" dirty="0">
              <a:solidFill>
                <a:srgbClr val="004A99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0E0D10B-5F2C-F74D-9527-3F068B31AEE4}"/>
              </a:ext>
            </a:extLst>
          </p:cNvPr>
          <p:cNvSpPr/>
          <p:nvPr/>
        </p:nvSpPr>
        <p:spPr>
          <a:xfrm>
            <a:off x="3848596" y="3898266"/>
            <a:ext cx="44948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PERIODO DE CALIFICACIÓN: Oct. 2018 — May. 2019</a:t>
            </a:r>
          </a:p>
        </p:txBody>
      </p:sp>
    </p:spTree>
    <p:extLst>
      <p:ext uri="{BB962C8B-B14F-4D97-AF65-F5344CB8AC3E}">
        <p14:creationId xmlns:p14="http://schemas.microsoft.com/office/powerpoint/2010/main" val="223278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A9F3AA7-2513-2045-B88B-46A6C5F27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F969BE-3B8F-F849-8CBE-5D0EC8DEF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8" y="5794437"/>
            <a:ext cx="4700587" cy="555931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5000"/>
              </a:scheme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692CC8-B67F-004A-87A4-1925ECD71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365" y="1682450"/>
            <a:ext cx="8463270" cy="2566395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863BA34B-1D88-8B4C-AA09-889C7DB557EE}"/>
              </a:ext>
            </a:extLst>
          </p:cNvPr>
          <p:cNvSpPr/>
          <p:nvPr/>
        </p:nvSpPr>
        <p:spPr>
          <a:xfrm>
            <a:off x="1864365" y="2017047"/>
            <a:ext cx="84632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Requisitos</a:t>
            </a:r>
            <a:r>
              <a:rPr lang="en-US" sz="26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para </a:t>
            </a:r>
            <a:r>
              <a:rPr lang="en-US" sz="26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ACTUALES PRESIDENCIALES</a:t>
            </a:r>
            <a:endParaRPr lang="es-ES" sz="2600" b="1" dirty="0">
              <a:solidFill>
                <a:srgbClr val="004A99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EB512CE-18C1-674A-AA9C-CC5037024F3D}"/>
              </a:ext>
            </a:extLst>
          </p:cNvPr>
          <p:cNvSpPr/>
          <p:nvPr/>
        </p:nvSpPr>
        <p:spPr>
          <a:xfrm>
            <a:off x="1864365" y="2782357"/>
            <a:ext cx="846327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Calificar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4 </a:t>
            </a:r>
            <a:r>
              <a:rPr lang="en-US" sz="20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veces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como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DIAMANTE </a:t>
            </a:r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Presidencial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b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INCREMENTAR EL VOLUMEN ORGANIZACIONAL EN UN </a:t>
            </a:r>
            <a:r>
              <a:rPr lang="en-US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15%</a:t>
            </a:r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RESPECTO AL VOLUMEN ACUMULADO ENTRE FEB. — SEPT. 2018</a:t>
            </a:r>
            <a:endParaRPr lang="en-US" b="1" cap="all" dirty="0">
              <a:solidFill>
                <a:srgbClr val="004A99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algn="ctr"/>
            <a:endParaRPr lang="es-ES" b="1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99BB846-B7AA-9146-9DB0-7F8EC55328F2}"/>
              </a:ext>
            </a:extLst>
          </p:cNvPr>
          <p:cNvSpPr/>
          <p:nvPr/>
        </p:nvSpPr>
        <p:spPr>
          <a:xfrm>
            <a:off x="3848596" y="3812538"/>
            <a:ext cx="44948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PERIODO DE CALIFICACIÓN: Oct. 2018 — May. 2019</a:t>
            </a:r>
          </a:p>
        </p:txBody>
      </p:sp>
    </p:spTree>
    <p:extLst>
      <p:ext uri="{BB962C8B-B14F-4D97-AF65-F5344CB8AC3E}">
        <p14:creationId xmlns:p14="http://schemas.microsoft.com/office/powerpoint/2010/main" val="186667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A9F3AA7-2513-2045-B88B-46A6C5F27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F969BE-3B8F-F849-8CBE-5D0EC8DEF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8" y="5794437"/>
            <a:ext cx="4700587" cy="555931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5000"/>
              </a:scheme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692CC8-B67F-004A-87A4-1925ECD71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365" y="1682450"/>
            <a:ext cx="8463270" cy="2566395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863BA34B-1D88-8B4C-AA09-889C7DB557EE}"/>
              </a:ext>
            </a:extLst>
          </p:cNvPr>
          <p:cNvSpPr/>
          <p:nvPr/>
        </p:nvSpPr>
        <p:spPr>
          <a:xfrm>
            <a:off x="1864365" y="2017047"/>
            <a:ext cx="84632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Requisitos</a:t>
            </a:r>
            <a:r>
              <a:rPr lang="en-US" sz="26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para </a:t>
            </a:r>
            <a:r>
              <a:rPr lang="en-US" sz="26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ACTUALES INTERNACIONALES</a:t>
            </a:r>
            <a:endParaRPr lang="es-ES" sz="2600" b="1" dirty="0">
              <a:solidFill>
                <a:srgbClr val="004A99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EB512CE-18C1-674A-AA9C-CC5037024F3D}"/>
              </a:ext>
            </a:extLst>
          </p:cNvPr>
          <p:cNvSpPr/>
          <p:nvPr/>
        </p:nvSpPr>
        <p:spPr>
          <a:xfrm>
            <a:off x="1864365" y="2782357"/>
            <a:ext cx="846327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Calificar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3 </a:t>
            </a:r>
            <a:r>
              <a:rPr lang="en-US" sz="2000" b="1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veces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como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DIAMANTE INTERNACIONAL </a:t>
            </a:r>
          </a:p>
          <a:p>
            <a:pPr algn="ctr"/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INCREMENTAR EL VOLUMEN ORGANIZACIONAL EN UN </a:t>
            </a:r>
            <a:r>
              <a:rPr lang="en-US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10%</a:t>
            </a:r>
            <a:r>
              <a:rPr lang="en-US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RESPECTO AL VOLUMEN ACUMULADO ENTRE FEB. — SEPT. 2018</a:t>
            </a:r>
            <a:endParaRPr lang="en-US" b="1" cap="all" dirty="0">
              <a:solidFill>
                <a:srgbClr val="004A99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algn="ctr"/>
            <a:endParaRPr lang="es-ES" b="1" dirty="0">
              <a:solidFill>
                <a:srgbClr val="004A99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EFC9340-F3D2-9E49-A9E6-5EB0E67F5DA0}"/>
              </a:ext>
            </a:extLst>
          </p:cNvPr>
          <p:cNvSpPr/>
          <p:nvPr/>
        </p:nvSpPr>
        <p:spPr>
          <a:xfrm>
            <a:off x="3848596" y="3898266"/>
            <a:ext cx="44948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PERIODO DE CALIFICACIÓN: Oct. 2018 — May. 2019</a:t>
            </a:r>
          </a:p>
        </p:txBody>
      </p:sp>
    </p:spTree>
    <p:extLst>
      <p:ext uri="{BB962C8B-B14F-4D97-AF65-F5344CB8AC3E}">
        <p14:creationId xmlns:p14="http://schemas.microsoft.com/office/powerpoint/2010/main" val="15492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A9F3AA7-2513-2045-B88B-46A6C5F27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F969BE-3B8F-F849-8CBE-5D0EC8DEF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8" y="5794437"/>
            <a:ext cx="4700587" cy="555931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65000"/>
              </a:scheme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692CC8-B67F-004A-87A4-1925ECD71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365" y="1682450"/>
            <a:ext cx="8463270" cy="2566395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863BA34B-1D88-8B4C-AA09-889C7DB557EE}"/>
              </a:ext>
            </a:extLst>
          </p:cNvPr>
          <p:cNvSpPr/>
          <p:nvPr/>
        </p:nvSpPr>
        <p:spPr>
          <a:xfrm>
            <a:off x="1864365" y="2017047"/>
            <a:ext cx="84632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GANADORES DEL </a:t>
            </a:r>
            <a:r>
              <a:rPr lang="en-US" sz="2600" b="1" u="sng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NUEVO</a:t>
            </a:r>
            <a:r>
              <a:rPr lang="en-US" sz="26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BUILDER BONUS</a:t>
            </a:r>
            <a:r>
              <a:rPr lang="en-US" sz="2600" b="1" cap="all" baseline="30000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*</a:t>
            </a:r>
            <a:endParaRPr lang="es-ES" sz="2600" b="1" baseline="30000" dirty="0">
              <a:solidFill>
                <a:srgbClr val="004A99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EB512CE-18C1-674A-AA9C-CC5037024F3D}"/>
              </a:ext>
            </a:extLst>
          </p:cNvPr>
          <p:cNvSpPr/>
          <p:nvPr/>
        </p:nvSpPr>
        <p:spPr>
          <a:xfrm>
            <a:off x="1864365" y="2782357"/>
            <a:ext cx="846327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OBTENER 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4 VECES </a:t>
            </a:r>
            <a:r>
              <a:rPr lang="en-US" sz="20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EL BUILDER BONUS CON </a:t>
            </a:r>
            <a:r>
              <a:rPr lang="en-US" sz="2000" b="1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</a:t>
            </a:r>
            <a:r>
              <a:rPr lang="en-US" sz="2000" b="1" baseline="30000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do</a:t>
            </a:r>
            <a:r>
              <a:rPr lang="en-US" sz="2000" b="1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en-US" sz="20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NIVEL  </a:t>
            </a:r>
          </a:p>
          <a:p>
            <a:pPr algn="ctr"/>
            <a:endParaRPr lang="es-ES" b="1" dirty="0">
              <a:solidFill>
                <a:srgbClr val="004A99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B403F80-69F2-4148-8916-5AA8BB950987}"/>
              </a:ext>
            </a:extLst>
          </p:cNvPr>
          <p:cNvSpPr/>
          <p:nvPr/>
        </p:nvSpPr>
        <p:spPr>
          <a:xfrm>
            <a:off x="3848596" y="3898266"/>
            <a:ext cx="44948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PERIODO DE CALIFICACIÓN: Oct. 2018 — May. 2019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5773F0B-D5DD-2243-91D5-7CD1D610AF00}"/>
              </a:ext>
            </a:extLst>
          </p:cNvPr>
          <p:cNvSpPr/>
          <p:nvPr/>
        </p:nvSpPr>
        <p:spPr>
          <a:xfrm>
            <a:off x="2880222" y="3498216"/>
            <a:ext cx="4314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Solo para los </a:t>
            </a:r>
            <a:r>
              <a:rPr lang="en-US" sz="1400" cap="all" dirty="0" err="1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rangos</a:t>
            </a:r>
            <a:r>
              <a:rPr lang="en-US" sz="1400" cap="all" dirty="0">
                <a:solidFill>
                  <a:srgbClr val="004A99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“BUILDER y diamante”</a:t>
            </a:r>
          </a:p>
        </p:txBody>
      </p:sp>
    </p:spTree>
    <p:extLst>
      <p:ext uri="{BB962C8B-B14F-4D97-AF65-F5344CB8AC3E}">
        <p14:creationId xmlns:p14="http://schemas.microsoft.com/office/powerpoint/2010/main" val="236777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150"/>
            <a:ext cx="12191663" cy="667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83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150"/>
            <a:ext cx="12191663" cy="6679701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0" y="665018"/>
            <a:ext cx="12192000" cy="50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727" dirty="0">
                <a:solidFill>
                  <a:schemeClr val="bg1"/>
                </a:solidFill>
                <a:ea typeface="ADAM.CG PRO" charset="0"/>
                <a:cs typeface="ADAM.CG PRO" charset="0"/>
              </a:rPr>
              <a:t>BEST BUSINESS CLUB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000433" y="4709590"/>
            <a:ext cx="1483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ADAM.CG PRO" charset="0"/>
                <a:ea typeface="ADAM.CG PRO" charset="0"/>
                <a:cs typeface="ADAM.CG PRO" charset="0"/>
              </a:rPr>
              <a:t>BENEFICIOS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3051059" y="4709590"/>
            <a:ext cx="1760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chemeClr val="tx2"/>
                </a:solidFill>
                <a:latin typeface="ADAM.CG PRO" charset="0"/>
                <a:ea typeface="ADAM.CG PRO" charset="0"/>
                <a:cs typeface="ADAM.CG PRO" charset="0"/>
              </a:rPr>
              <a:t>PERIODO DE</a:t>
            </a:r>
          </a:p>
          <a:p>
            <a:pPr algn="ctr"/>
            <a:r>
              <a:rPr lang="es-ES_tradnl" dirty="0">
                <a:solidFill>
                  <a:schemeClr val="tx2"/>
                </a:solidFill>
                <a:latin typeface="ADAM.CG PRO" charset="0"/>
                <a:ea typeface="ADAM.CG PRO" charset="0"/>
                <a:cs typeface="ADAM.CG PRO" charset="0"/>
              </a:rPr>
              <a:t>CALIFICACIÓN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5183733" y="4709590"/>
            <a:ext cx="182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chemeClr val="tx2"/>
                </a:solidFill>
                <a:latin typeface="ADAM.CG PRO" charset="0"/>
                <a:ea typeface="ADAM.CG PRO" charset="0"/>
                <a:cs typeface="ADAM.CG PRO" charset="0"/>
              </a:rPr>
              <a:t>¿QUIÉN PUEDE</a:t>
            </a:r>
          </a:p>
          <a:p>
            <a:pPr algn="ctr"/>
            <a:r>
              <a:rPr lang="es-ES_tradnl" dirty="0">
                <a:solidFill>
                  <a:schemeClr val="tx2"/>
                </a:solidFill>
                <a:latin typeface="ADAM.CG PRO" charset="0"/>
                <a:ea typeface="ADAM.CG PRO" charset="0"/>
                <a:cs typeface="ADAM.CG PRO" charset="0"/>
              </a:rPr>
              <a:t>PARTICIPAR?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7684810" y="4709589"/>
            <a:ext cx="1130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chemeClr val="tx2"/>
                </a:solidFill>
                <a:latin typeface="ADAM.CG PRO" charset="0"/>
                <a:ea typeface="ADAM.CG PRO" charset="0"/>
                <a:cs typeface="ADAM.CG PRO" charset="0"/>
              </a:rPr>
              <a:t>NUEVOS</a:t>
            </a:r>
          </a:p>
          <a:p>
            <a:pPr algn="ctr"/>
            <a:r>
              <a:rPr lang="es-ES_tradnl" dirty="0">
                <a:solidFill>
                  <a:schemeClr val="tx2"/>
                </a:solidFill>
                <a:latin typeface="ADAM.CG PRO" charset="0"/>
                <a:ea typeface="ADAM.CG PRO" charset="0"/>
                <a:cs typeface="ADAM.CG PRO" charset="0"/>
              </a:rPr>
              <a:t>RANGOS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9870699" y="4709589"/>
            <a:ext cx="1303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chemeClr val="tx2"/>
                </a:solidFill>
                <a:latin typeface="ADAM.CG PRO" charset="0"/>
                <a:ea typeface="ADAM.CG PRO" charset="0"/>
                <a:cs typeface="ADAM.CG PRO" charset="0"/>
              </a:rPr>
              <a:t>ACTUALES</a:t>
            </a:r>
          </a:p>
          <a:p>
            <a:pPr algn="ctr"/>
            <a:r>
              <a:rPr lang="es-ES_tradnl" dirty="0">
                <a:solidFill>
                  <a:schemeClr val="tx2"/>
                </a:solidFill>
                <a:latin typeface="ADAM.CG PRO" charset="0"/>
                <a:ea typeface="ADAM.CG PRO" charset="0"/>
                <a:cs typeface="ADAM.CG PRO" charset="0"/>
              </a:rPr>
              <a:t>RANGOS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1759679" y="2055578"/>
            <a:ext cx="8478358" cy="8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338" dirty="0">
                <a:solidFill>
                  <a:schemeClr val="tx2"/>
                </a:solidFill>
              </a:rPr>
              <a:t>¿Quieres pertenecer al grupo de distribuidores</a:t>
            </a:r>
          </a:p>
          <a:p>
            <a:pPr algn="ctr"/>
            <a:r>
              <a:rPr lang="es-ES_tradnl" sz="2338" dirty="0">
                <a:solidFill>
                  <a:schemeClr val="tx2"/>
                </a:solidFill>
              </a:rPr>
              <a:t>con más desarrollo y crecimiento en Europa?</a:t>
            </a:r>
          </a:p>
        </p:txBody>
      </p:sp>
    </p:spTree>
    <p:extLst>
      <p:ext uri="{BB962C8B-B14F-4D97-AF65-F5344CB8AC3E}">
        <p14:creationId xmlns:p14="http://schemas.microsoft.com/office/powerpoint/2010/main" val="132918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150"/>
            <a:ext cx="12192000" cy="666278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0" y="665018"/>
            <a:ext cx="12192000" cy="50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727" dirty="0">
                <a:solidFill>
                  <a:schemeClr val="bg1"/>
                </a:solidFill>
                <a:ea typeface="ADAM.CG PRO" charset="0"/>
                <a:cs typeface="ADAM.CG PRO" charset="0"/>
              </a:rPr>
              <a:t>BENEFICIOS</a:t>
            </a:r>
            <a:endParaRPr lang="es-ES_tradnl" sz="2400" dirty="0">
              <a:solidFill>
                <a:schemeClr val="bg1"/>
              </a:solidFill>
              <a:ea typeface="ADAM.CG PRO" charset="0"/>
              <a:cs typeface="ADAM.CG PRO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36649" y="3588249"/>
            <a:ext cx="5988696" cy="1708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753" b="1" dirty="0">
                <a:solidFill>
                  <a:schemeClr val="tx2"/>
                </a:solidFill>
              </a:rPr>
              <a:t>Registro VIP</a:t>
            </a:r>
            <a:br>
              <a:rPr lang="es-ES_tradnl" sz="1753" dirty="0">
                <a:solidFill>
                  <a:schemeClr val="tx2"/>
                </a:solidFill>
              </a:rPr>
            </a:br>
            <a:r>
              <a:rPr lang="es-ES_tradnl" sz="1753" b="1" dirty="0">
                <a:solidFill>
                  <a:schemeClr val="tx2"/>
                </a:solidFill>
              </a:rPr>
              <a:t>Pack de Bienvenida VIP</a:t>
            </a:r>
            <a:br>
              <a:rPr lang="es-ES_tradnl" sz="1753" dirty="0">
                <a:solidFill>
                  <a:schemeClr val="tx2"/>
                </a:solidFill>
              </a:rPr>
            </a:br>
            <a:r>
              <a:rPr lang="es-ES_tradnl" sz="1753" b="1" dirty="0">
                <a:solidFill>
                  <a:schemeClr val="tx2"/>
                </a:solidFill>
              </a:rPr>
              <a:t>Asientos VIP</a:t>
            </a:r>
            <a:br>
              <a:rPr lang="es-ES_tradnl" sz="1753" dirty="0">
                <a:solidFill>
                  <a:schemeClr val="tx2"/>
                </a:solidFill>
              </a:rPr>
            </a:br>
            <a:r>
              <a:rPr lang="es-ES_tradnl" sz="1753" b="1" dirty="0">
                <a:solidFill>
                  <a:schemeClr val="tx2"/>
                </a:solidFill>
              </a:rPr>
              <a:t>Acceso a la Cena de Gala de Reconocimiento</a:t>
            </a:r>
            <a:br>
              <a:rPr lang="es-ES_tradnl" sz="1753" b="1" dirty="0">
                <a:solidFill>
                  <a:schemeClr val="tx2"/>
                </a:solidFill>
              </a:rPr>
            </a:br>
            <a: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  <a:t>(exclusivamente por calificación)</a:t>
            </a:r>
            <a:b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s-ES_tradnl" sz="1753" b="1" dirty="0">
                <a:solidFill>
                  <a:schemeClr val="tx2"/>
                </a:solidFill>
              </a:rPr>
              <a:t>Regalo personalizado TOGETHER//2019</a:t>
            </a:r>
            <a:endParaRPr lang="es-ES_tradnl" sz="1753" dirty="0">
              <a:solidFill>
                <a:schemeClr val="tx2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975228" y="2332702"/>
            <a:ext cx="5773718" cy="359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753" dirty="0">
                <a:solidFill>
                  <a:srgbClr val="00B0F0"/>
                </a:solidFill>
              </a:rPr>
              <a:t>BENEFICIOS EXCLUSIVOS PARA LA CONVENVIÓN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058" y="2613734"/>
            <a:ext cx="5252000" cy="70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7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" y="89150"/>
            <a:ext cx="12191663" cy="6679701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0" y="665018"/>
            <a:ext cx="12192000" cy="50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727" dirty="0">
                <a:solidFill>
                  <a:schemeClr val="bg1"/>
                </a:solidFill>
                <a:ea typeface="ADAM.CG PRO" charset="0"/>
                <a:cs typeface="ADAM.CG PRO" charset="0"/>
              </a:rPr>
              <a:t>PERIODO DE CALIFICACIÓN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37" y="2991364"/>
            <a:ext cx="12191663" cy="158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506" dirty="0">
                <a:solidFill>
                  <a:srgbClr val="00B0F0"/>
                </a:solidFill>
              </a:rPr>
              <a:t>DE JULIO A DICIEMBRE DE 2018</a:t>
            </a:r>
            <a:endParaRPr lang="es-ES_tradnl" sz="3506" dirty="0">
              <a:solidFill>
                <a:schemeClr val="tx2"/>
              </a:solidFill>
            </a:endParaRPr>
          </a:p>
          <a:p>
            <a:pPr algn="ctr"/>
            <a:r>
              <a:rPr lang="es-ES_tradnl" sz="1753" dirty="0">
                <a:solidFill>
                  <a:schemeClr val="tx2"/>
                </a:solidFill>
              </a:rPr>
              <a:t>TOTAL: 6 MESES</a:t>
            </a:r>
          </a:p>
          <a:p>
            <a:pPr algn="ctr"/>
            <a:endParaRPr lang="es-ES_tradnl" sz="2727" dirty="0">
              <a:solidFill>
                <a:schemeClr val="tx2"/>
              </a:solidFill>
            </a:endParaRPr>
          </a:p>
          <a:p>
            <a:endParaRPr lang="es-ES_tradnl" sz="1753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12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150"/>
            <a:ext cx="12191663" cy="6679701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0" y="665018"/>
            <a:ext cx="12192000" cy="50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727" dirty="0">
                <a:solidFill>
                  <a:schemeClr val="bg1"/>
                </a:solidFill>
                <a:ea typeface="ADAM.CG PRO" charset="0"/>
                <a:cs typeface="ADAM.CG PRO" charset="0"/>
              </a:rPr>
              <a:t>¿QUIÉN PUEDE PARTICIPAR?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4287203" y="2186060"/>
            <a:ext cx="3424306" cy="1438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753" b="1" dirty="0">
                <a:solidFill>
                  <a:srgbClr val="00B0F0"/>
                </a:solidFill>
              </a:rPr>
              <a:t>NUEVOS</a:t>
            </a:r>
            <a:br>
              <a:rPr lang="es-ES_tradnl" sz="1753" dirty="0"/>
            </a:br>
            <a: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  <a:t>Nuevo Diamante</a:t>
            </a:r>
            <a:b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  <a:t>Nuevo Diamante Presidencial</a:t>
            </a:r>
            <a:b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  <a:t>Nuevo Diamante Internacional</a:t>
            </a:r>
            <a:b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  <a:t>Nuevo Diamante Internacional Oro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287203" y="4089920"/>
            <a:ext cx="3705400" cy="1169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753" b="1" dirty="0">
                <a:solidFill>
                  <a:srgbClr val="00B0F0"/>
                </a:solidFill>
              </a:rPr>
              <a:t>ACTUALES</a:t>
            </a:r>
            <a:br>
              <a:rPr lang="es-ES_tradnl" sz="1753" dirty="0"/>
            </a:br>
            <a: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  <a:t>Diamante Presidencial</a:t>
            </a:r>
            <a:b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  <a:t>Diamante Internacional</a:t>
            </a:r>
            <a:b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s-ES_tradnl" sz="1753" dirty="0">
                <a:solidFill>
                  <a:schemeClr val="bg1">
                    <a:lumMod val="50000"/>
                  </a:schemeClr>
                </a:solidFill>
              </a:rPr>
              <a:t>Diamante Internacional Oro</a:t>
            </a:r>
          </a:p>
        </p:txBody>
      </p:sp>
      <p:cxnSp>
        <p:nvCxnSpPr>
          <p:cNvPr id="8" name="Conector recto 7"/>
          <p:cNvCxnSpPr/>
          <p:nvPr/>
        </p:nvCxnSpPr>
        <p:spPr>
          <a:xfrm>
            <a:off x="4195067" y="2300361"/>
            <a:ext cx="0" cy="2840793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8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150"/>
            <a:ext cx="12191663" cy="6679701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0" y="342550"/>
            <a:ext cx="12192000" cy="929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727" dirty="0">
                <a:solidFill>
                  <a:schemeClr val="bg1"/>
                </a:solidFill>
                <a:ea typeface="ADAM.CG PRO" charset="0"/>
                <a:cs typeface="ADAM.CG PRO" charset="0"/>
              </a:rPr>
              <a:t>REQUISITOS</a:t>
            </a:r>
          </a:p>
          <a:p>
            <a:pPr algn="ctr"/>
            <a:r>
              <a:rPr lang="es-ES_tradnl" sz="2727" dirty="0">
                <a:solidFill>
                  <a:schemeClr val="bg1"/>
                </a:solidFill>
                <a:ea typeface="ADAM.CG PRO" charset="0"/>
                <a:cs typeface="ADAM.CG PRO" charset="0"/>
              </a:rPr>
              <a:t>NUEVOS RANGOS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735196" y="1940816"/>
            <a:ext cx="8737355" cy="569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558" b="1" dirty="0">
                <a:solidFill>
                  <a:srgbClr val="00B0F0"/>
                </a:solidFill>
              </a:rPr>
              <a:t>NUEVO DIAMANTE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Calificar </a:t>
            </a:r>
            <a:r>
              <a:rPr lang="es-ES_tradnl" sz="1558" b="1" dirty="0">
                <a:solidFill>
                  <a:srgbClr val="00B0F0"/>
                </a:solidFill>
              </a:rPr>
              <a:t>3 veces</a:t>
            </a:r>
            <a:r>
              <a:rPr lang="es-ES_tradnl" sz="1558" dirty="0">
                <a:solidFill>
                  <a:srgbClr val="777777"/>
                </a:solidFill>
              </a:rPr>
              <a:t> como Diamante durante el período de calificación</a:t>
            </a:r>
            <a:endParaRPr lang="es-ES_tradnl" sz="1558" dirty="0"/>
          </a:p>
        </p:txBody>
      </p:sp>
      <p:sp>
        <p:nvSpPr>
          <p:cNvPr id="3" name="Rectángulo 2"/>
          <p:cNvSpPr/>
          <p:nvPr/>
        </p:nvSpPr>
        <p:spPr>
          <a:xfrm>
            <a:off x="1735196" y="2694134"/>
            <a:ext cx="8737355" cy="1049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558" b="1" dirty="0">
                <a:solidFill>
                  <a:srgbClr val="00B0F0"/>
                </a:solidFill>
              </a:rPr>
              <a:t>NUEVO DIAMANTE PRESIDENCIAL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Calificar </a:t>
            </a:r>
            <a:r>
              <a:rPr lang="es-ES_tradnl" sz="1558" b="1" dirty="0">
                <a:solidFill>
                  <a:srgbClr val="00B0F0"/>
                </a:solidFill>
              </a:rPr>
              <a:t>1 vez</a:t>
            </a:r>
            <a:r>
              <a:rPr lang="es-ES_tradnl" sz="1558" dirty="0">
                <a:solidFill>
                  <a:srgbClr val="777777"/>
                </a:solidFill>
              </a:rPr>
              <a:t> como Diamante Presidencial durante el período de calificación.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Una vez calificado como Diamante Presidencial se debe mantener, como mínimo, el rango de Diamante hasta el final del período del incentivo.</a:t>
            </a:r>
            <a:endParaRPr lang="es-ES_tradnl" sz="1558" dirty="0"/>
          </a:p>
        </p:txBody>
      </p:sp>
      <p:sp>
        <p:nvSpPr>
          <p:cNvPr id="4" name="Rectángulo 3"/>
          <p:cNvSpPr/>
          <p:nvPr/>
        </p:nvSpPr>
        <p:spPr>
          <a:xfrm>
            <a:off x="1735196" y="3927093"/>
            <a:ext cx="8737355" cy="1049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558" b="1" dirty="0">
                <a:solidFill>
                  <a:srgbClr val="00B0F0"/>
                </a:solidFill>
              </a:rPr>
              <a:t>NUEVO DIAMANTE INTERNACIONAL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Calificar </a:t>
            </a:r>
            <a:r>
              <a:rPr lang="es-ES_tradnl" sz="1558" b="1" dirty="0">
                <a:solidFill>
                  <a:srgbClr val="00B0F0"/>
                </a:solidFill>
              </a:rPr>
              <a:t>1 vez</a:t>
            </a:r>
            <a:r>
              <a:rPr lang="es-ES_tradnl" sz="1558" dirty="0">
                <a:solidFill>
                  <a:srgbClr val="777777"/>
                </a:solidFill>
              </a:rPr>
              <a:t> como Diamante Internacional durante el período de calificación.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Una vez calificado como Diamante Internacional se debe mantener, como mínimo, el rango de Diamante Presidencial hasta el final del período del incentivo.</a:t>
            </a:r>
            <a:endParaRPr lang="es-ES_tradnl" sz="1558" dirty="0"/>
          </a:p>
        </p:txBody>
      </p:sp>
      <p:sp>
        <p:nvSpPr>
          <p:cNvPr id="6" name="Rectángulo 5"/>
          <p:cNvSpPr/>
          <p:nvPr/>
        </p:nvSpPr>
        <p:spPr>
          <a:xfrm>
            <a:off x="1735196" y="5133893"/>
            <a:ext cx="8737355" cy="1049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558" b="1" dirty="0">
                <a:solidFill>
                  <a:srgbClr val="00B0F0"/>
                </a:solidFill>
              </a:rPr>
              <a:t>NUEVO DIAMANTE INTERNACIONAL ORO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Calificar </a:t>
            </a:r>
            <a:r>
              <a:rPr lang="es-ES_tradnl" sz="1558" b="1" dirty="0">
                <a:solidFill>
                  <a:srgbClr val="00B0F0"/>
                </a:solidFill>
              </a:rPr>
              <a:t>1 vez</a:t>
            </a:r>
            <a:r>
              <a:rPr lang="es-ES_tradnl" sz="1558" dirty="0">
                <a:solidFill>
                  <a:srgbClr val="777777"/>
                </a:solidFill>
              </a:rPr>
              <a:t> como Diamante Internacional Oro durante el período de calificación.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Una vez calificado como Diamante Internacional Oro se debe mantener, como mínimo, el rango de Diamante Internacional hasta el final del período del incentivo.</a:t>
            </a:r>
            <a:endParaRPr lang="es-ES_tradnl" sz="1558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1612350" y="1940816"/>
            <a:ext cx="0" cy="424228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21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150"/>
            <a:ext cx="12191663" cy="6679701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0" y="403973"/>
            <a:ext cx="12192000" cy="929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727" dirty="0">
                <a:solidFill>
                  <a:schemeClr val="bg1"/>
                </a:solidFill>
                <a:ea typeface="ADAM.CG PRO" charset="0"/>
                <a:cs typeface="ADAM.CG PRO" charset="0"/>
              </a:rPr>
              <a:t>REQUISITOS</a:t>
            </a:r>
          </a:p>
          <a:p>
            <a:pPr algn="ctr"/>
            <a:r>
              <a:rPr lang="es-ES_tradnl" sz="2727" dirty="0">
                <a:solidFill>
                  <a:schemeClr val="bg1"/>
                </a:solidFill>
                <a:ea typeface="ADAM.CG PRO" charset="0"/>
                <a:cs typeface="ADAM.CG PRO" charset="0"/>
              </a:rPr>
              <a:t>ACTUALES RANGOS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356611" y="1989498"/>
            <a:ext cx="7854886" cy="1049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558" b="1" dirty="0">
                <a:solidFill>
                  <a:srgbClr val="00B0F0"/>
                </a:solidFill>
              </a:rPr>
              <a:t>ACTUAL DIAMANTE PRESIDENCIAL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Calificar como Diamante Presidencial </a:t>
            </a:r>
            <a:r>
              <a:rPr lang="es-ES_tradnl" sz="1558" b="1" dirty="0">
                <a:solidFill>
                  <a:srgbClr val="00B0F0"/>
                </a:solidFill>
              </a:rPr>
              <a:t>3 veces</a:t>
            </a:r>
            <a:r>
              <a:rPr lang="es-ES_tradnl" sz="1558" dirty="0">
                <a:solidFill>
                  <a:srgbClr val="777777"/>
                </a:solidFill>
              </a:rPr>
              <a:t> durante el período de calificación.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El Diamante Presidencial debe mantener, como mínimo, el rango de Diamante hasta el final del período del incentivo.</a:t>
            </a:r>
            <a:endParaRPr lang="es-ES_tradnl" sz="1558" dirty="0"/>
          </a:p>
        </p:txBody>
      </p:sp>
      <p:sp>
        <p:nvSpPr>
          <p:cNvPr id="3" name="Rectángulo 2"/>
          <p:cNvSpPr/>
          <p:nvPr/>
        </p:nvSpPr>
        <p:spPr>
          <a:xfrm>
            <a:off x="2356611" y="3269818"/>
            <a:ext cx="7865039" cy="1049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558" b="1" dirty="0">
                <a:solidFill>
                  <a:srgbClr val="00B0F0"/>
                </a:solidFill>
              </a:rPr>
              <a:t>ACTUAL DIAMANTE INTERNACIONAL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Calificar como Diamante Internacional </a:t>
            </a:r>
            <a:r>
              <a:rPr lang="es-ES_tradnl" sz="1558" b="1" dirty="0">
                <a:solidFill>
                  <a:srgbClr val="00B0F0"/>
                </a:solidFill>
              </a:rPr>
              <a:t>2 veces</a:t>
            </a:r>
            <a:r>
              <a:rPr lang="es-ES_tradnl" sz="1558" dirty="0">
                <a:solidFill>
                  <a:srgbClr val="777777"/>
                </a:solidFill>
              </a:rPr>
              <a:t> durante el período de calificación.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El Diamante Internacional debe mantener, como mínimo, el rango de Diamante Presidencial hasta el final del período del incentivo.</a:t>
            </a:r>
            <a:endParaRPr lang="es-ES_tradnl" sz="1558" dirty="0"/>
          </a:p>
        </p:txBody>
      </p:sp>
      <p:sp>
        <p:nvSpPr>
          <p:cNvPr id="4" name="Rectángulo 3"/>
          <p:cNvSpPr/>
          <p:nvPr/>
        </p:nvSpPr>
        <p:spPr>
          <a:xfrm>
            <a:off x="2366764" y="4550138"/>
            <a:ext cx="7854886" cy="1049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558" b="1" dirty="0">
                <a:solidFill>
                  <a:srgbClr val="00B0F0"/>
                </a:solidFill>
              </a:rPr>
              <a:t>ACTUAL DIAMANTE INTERNACIONAL ORO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Calificar como Diamante Internacional Oro</a:t>
            </a:r>
            <a:r>
              <a:rPr lang="es-ES_tradnl" sz="1558" dirty="0">
                <a:solidFill>
                  <a:srgbClr val="00B0F0"/>
                </a:solidFill>
              </a:rPr>
              <a:t> </a:t>
            </a:r>
            <a:r>
              <a:rPr lang="es-ES_tradnl" sz="1558" b="1" dirty="0">
                <a:solidFill>
                  <a:srgbClr val="00B0F0"/>
                </a:solidFill>
              </a:rPr>
              <a:t>1 vez</a:t>
            </a:r>
            <a:r>
              <a:rPr lang="es-ES_tradnl" sz="1558" dirty="0">
                <a:solidFill>
                  <a:srgbClr val="777777"/>
                </a:solidFill>
              </a:rPr>
              <a:t> durante el período de calificación.</a:t>
            </a:r>
            <a:br>
              <a:rPr lang="es-ES_tradnl" sz="1558" dirty="0"/>
            </a:br>
            <a:r>
              <a:rPr lang="es-ES_tradnl" sz="1558" dirty="0">
                <a:solidFill>
                  <a:srgbClr val="777777"/>
                </a:solidFill>
              </a:rPr>
              <a:t>El Diamante Internacional Oro debe mantener, como mínimo, el rango de Diamante Internacional hasta el final del período del incentivo.</a:t>
            </a:r>
            <a:endParaRPr lang="es-ES_tradnl" sz="1558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2241925" y="2070027"/>
            <a:ext cx="0" cy="3531796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6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02" y="-641701"/>
            <a:ext cx="12212102" cy="814140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401" y="2704890"/>
            <a:ext cx="1812338" cy="1526574"/>
          </a:xfrm>
          <a:prstGeom prst="rect">
            <a:avLst/>
          </a:prstGeom>
          <a:effectLst>
            <a:outerShdw blurRad="139700" sx="99000" sy="99000" algn="ctr" rotWithShape="0">
              <a:srgbClr val="000000">
                <a:alpha val="24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600" y="3224166"/>
            <a:ext cx="5177493" cy="48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14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1624</Words>
  <Application>Microsoft Office PowerPoint</Application>
  <PresentationFormat>Panorámica</PresentationFormat>
  <Paragraphs>427</Paragraphs>
  <Slides>35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3" baseType="lpstr">
      <vt:lpstr>Microsoft YaHei UI Light</vt:lpstr>
      <vt:lpstr>ADAM.CG PRO</vt:lpstr>
      <vt:lpstr>Arial</vt:lpstr>
      <vt:lpstr>Arial Narrow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BUILDER BONUS</dc:title>
  <dc:creator>Alexei Bravo Mourente</dc:creator>
  <cp:lastModifiedBy>Alexei Bravo Mourente</cp:lastModifiedBy>
  <cp:revision>52</cp:revision>
  <cp:lastPrinted>2018-08-14T10:17:48Z</cp:lastPrinted>
  <dcterms:created xsi:type="dcterms:W3CDTF">2018-08-10T12:54:33Z</dcterms:created>
  <dcterms:modified xsi:type="dcterms:W3CDTF">2018-10-08T08:36:23Z</dcterms:modified>
</cp:coreProperties>
</file>